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35"/>
  </p:notesMasterIdLst>
  <p:sldIdLst>
    <p:sldId id="256" r:id="rId2"/>
    <p:sldId id="409" r:id="rId3"/>
    <p:sldId id="431" r:id="rId4"/>
    <p:sldId id="432" r:id="rId5"/>
    <p:sldId id="433" r:id="rId6"/>
    <p:sldId id="258" r:id="rId7"/>
    <p:sldId id="257" r:id="rId8"/>
    <p:sldId id="263" r:id="rId9"/>
    <p:sldId id="264" r:id="rId10"/>
    <p:sldId id="330" r:id="rId11"/>
    <p:sldId id="410" r:id="rId12"/>
    <p:sldId id="357" r:id="rId13"/>
    <p:sldId id="411" r:id="rId14"/>
    <p:sldId id="412" r:id="rId15"/>
    <p:sldId id="413" r:id="rId16"/>
    <p:sldId id="414" r:id="rId17"/>
    <p:sldId id="415" r:id="rId18"/>
    <p:sldId id="418" r:id="rId19"/>
    <p:sldId id="419" r:id="rId20"/>
    <p:sldId id="434" r:id="rId21"/>
    <p:sldId id="420" r:id="rId22"/>
    <p:sldId id="421" r:id="rId23"/>
    <p:sldId id="422" r:id="rId24"/>
    <p:sldId id="416" r:id="rId25"/>
    <p:sldId id="423" r:id="rId26"/>
    <p:sldId id="428" r:id="rId27"/>
    <p:sldId id="429" r:id="rId28"/>
    <p:sldId id="430" r:id="rId29"/>
    <p:sldId id="435" r:id="rId30"/>
    <p:sldId id="436" r:id="rId31"/>
    <p:sldId id="261" r:id="rId32"/>
    <p:sldId id="329" r:id="rId33"/>
    <p:sldId id="259" r:id="rId34"/>
  </p:sldIdLst>
  <p:sldSz cx="12192000" cy="6858000"/>
  <p:notesSz cx="6858000" cy="9144000"/>
  <p:embeddedFontLst>
    <p:embeddedFont>
      <p:font typeface="Helvetica" pitchFamily="2" charset="0"/>
      <p:regular r:id="rId36"/>
      <p:bold r:id="rId37"/>
      <p:italic r:id="rId38"/>
      <p:boldItalic r:id="rId39"/>
    </p:embeddedFont>
    <p:embeddedFont>
      <p:font typeface="JetBrains Mono" panose="02000009000000000000" pitchFamily="49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8" roundtripDataSignature="AMtx7mh2+CB7AwAKHevBYi6hg66TyKQM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CC00CC"/>
    <a:srgbClr val="1B5E8B"/>
    <a:srgbClr val="8E927B"/>
    <a:srgbClr val="6C91D9"/>
    <a:srgbClr val="8FE2FF"/>
    <a:srgbClr val="C5E0F3"/>
    <a:srgbClr val="AFD5EF"/>
    <a:srgbClr val="8FC5E9"/>
    <a:srgbClr val="68B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0392" autoAdjust="0"/>
  </p:normalViewPr>
  <p:slideViewPr>
    <p:cSldViewPr snapToGrid="0">
      <p:cViewPr varScale="1">
        <p:scale>
          <a:sx n="111" d="100"/>
          <a:sy n="111" d="100"/>
        </p:scale>
        <p:origin x="57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r>
              <a:rPr lang="es-ES" dirty="0"/>
              <a:t>C. Encendido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87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r>
              <a:rPr lang="es-ES" dirty="0"/>
              <a:t>D. Ninguna de las anteriores</a:t>
            </a:r>
          </a:p>
          <a:p>
            <a:r>
              <a:rPr lang="es-ES" dirty="0"/>
              <a:t>Imprimirá “</a:t>
            </a:r>
            <a:r>
              <a:rPr lang="es-ES" dirty="0" err="1"/>
              <a:t>abc</a:t>
            </a:r>
            <a:r>
              <a:rPr lang="es-ES" dirty="0"/>
              <a:t>”</a:t>
            </a:r>
          </a:p>
          <a:p>
            <a:r>
              <a:rPr lang="es-ES" dirty="0"/>
              <a:t>97 equivale a ‘a’ (hay una conversión automática) y como los casos no tienen break, se imprime desde el caso ‘a’ hasta el final.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873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pPr>
              <a:buAutoNum type="alphaUcPeriod"/>
            </a:pPr>
            <a:r>
              <a:rPr lang="es-ES" dirty="0"/>
              <a:t>Error de compilación</a:t>
            </a:r>
          </a:p>
          <a:p>
            <a:pPr marL="228600" indent="0">
              <a:buNone/>
            </a:pPr>
            <a:endParaRPr lang="es-ES" dirty="0"/>
          </a:p>
          <a:p>
            <a:pPr marL="228600" indent="0">
              <a:buNone/>
            </a:pPr>
            <a:r>
              <a:rPr lang="es-ES" dirty="0"/>
              <a:t>La variable grupo que se pretende imprimir no está declarada.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91854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pPr>
              <a:buAutoNum type="alphaUcPeriod"/>
            </a:pPr>
            <a:r>
              <a:rPr lang="es-ES" dirty="0"/>
              <a:t>Error de compilación</a:t>
            </a:r>
          </a:p>
          <a:p>
            <a:pPr marL="228600" indent="0">
              <a:buNone/>
            </a:pPr>
            <a:endParaRPr lang="es-ES" dirty="0"/>
          </a:p>
          <a:p>
            <a:pPr marL="228600" indent="0">
              <a:buNone/>
            </a:pPr>
            <a:r>
              <a:rPr lang="es-ES" dirty="0"/>
              <a:t>La variable grupo que se pretende imprimir no está declarada.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3552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pPr>
              <a:buAutoNum type="alphaUcPeriod"/>
            </a:pPr>
            <a:r>
              <a:rPr lang="es-ES" dirty="0"/>
              <a:t>Error de compilación</a:t>
            </a:r>
          </a:p>
          <a:p>
            <a:pPr marL="228600" indent="0">
              <a:buNone/>
            </a:pPr>
            <a:endParaRPr lang="es-ES" dirty="0"/>
          </a:p>
          <a:p>
            <a:pPr marL="228600" indent="0">
              <a:buNone/>
            </a:pPr>
            <a:r>
              <a:rPr lang="es-ES" dirty="0"/>
              <a:t>La variable grupo que se pretende imprimir no está declarada.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44855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6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60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363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461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819eedc26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7819eedc26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568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</a:t>
            </a:r>
          </a:p>
          <a:p>
            <a:pPr>
              <a:buAutoNum type="alphaUcPeriod" startAt="2"/>
            </a:pPr>
            <a:r>
              <a:rPr lang="es-ES" dirty="0"/>
              <a:t>1</a:t>
            </a:r>
          </a:p>
          <a:p>
            <a:pPr marL="228600" indent="0">
              <a:buNone/>
            </a:pPr>
            <a:r>
              <a:rPr lang="es-ES" dirty="0"/>
              <a:t>El orden en que se encuentran las opciones no es relevante en un switch-case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26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9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1524000" y="3178688"/>
            <a:ext cx="9144000" cy="50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F22F04-4BC9-41E2-B353-830397417302}"/>
              </a:ext>
            </a:extLst>
          </p:cNvPr>
          <p:cNvSpPr/>
          <p:nvPr userDrawn="1"/>
        </p:nvSpPr>
        <p:spPr>
          <a:xfrm>
            <a:off x="4058520" y="5231177"/>
            <a:ext cx="4063504" cy="93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4E2C1613-F647-4454-932D-F9B6B9380A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55" y="5135036"/>
            <a:ext cx="4173573" cy="10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ido con título">
  <p:cSld name="3_Contenido con títul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ido con título">
  <p:cSld name="4_Contenido con título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ido con título">
  <p:cSld name="5_Contenido con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ido con título">
  <p:cSld name="6_Contenido con título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ido con título">
  <p:cSld name="7_Contenido con títul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ido con título">
  <p:cSld name="8_Contenido con títul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ontenido con título">
  <p:cSld name="9_Contenido con título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ido con título">
  <p:cSld name="10_Contenido con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555-3685-4E25-8B53-D766AA06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9745"/>
            <a:ext cx="10515600" cy="785528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D3052C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F942-990C-4C84-A1C3-F5F0BCBF9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‹#›</a:t>
            </a:fld>
            <a:endParaRPr lang="es-P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8538E7-9E81-474C-AD3B-32C2198C15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10515600" cy="4373562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pitchFamily="2" charset="0"/>
              </a:defRPr>
            </a:lvl1pPr>
            <a:lvl2pPr>
              <a:lnSpc>
                <a:spcPct val="100000"/>
              </a:lnSpc>
              <a:defRPr>
                <a:latin typeface="Helvetica" pitchFamily="2" charset="0"/>
              </a:defRPr>
            </a:lvl2pPr>
            <a:lvl3pPr>
              <a:lnSpc>
                <a:spcPct val="100000"/>
              </a:lnSpc>
              <a:defRPr>
                <a:latin typeface="Helvetica" pitchFamily="2" charset="0"/>
              </a:defRPr>
            </a:lvl3pPr>
            <a:lvl4pPr>
              <a:lnSpc>
                <a:spcPct val="100000"/>
              </a:lnSpc>
              <a:defRPr>
                <a:latin typeface="Helvetica" pitchFamily="2" charset="0"/>
              </a:defRPr>
            </a:lvl4pPr>
            <a:lvl5pPr>
              <a:lnSpc>
                <a:spcPct val="100000"/>
              </a:lnSpc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322DE48A-2D4F-4873-8D66-AF7F3593CA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28" y="136525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preserve="1" userDrawn="1">
  <p:cSld name="2_Solo el título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240F2624-FBFA-46AE-9892-D42C673614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41009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35F4D67-4966-C21F-A09E-7658BEBF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217"/>
            <a:ext cx="10515600" cy="4959927"/>
          </a:xfrm>
        </p:spPr>
        <p:txBody>
          <a:bodyPr/>
          <a:lstStyle>
            <a:lvl1pPr algn="ctr">
              <a:defRPr b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7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7" y="0"/>
            <a:ext cx="121870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22FCA6-0FCB-4C91-BEC5-A93A5D856507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/>
          <p:nvPr/>
        </p:nvSpPr>
        <p:spPr>
          <a:xfrm>
            <a:off x="831850" y="6457444"/>
            <a:ext cx="105156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Datos/Observaciones</a:t>
            </a:r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1B93EADB-A85F-4945-BEEA-1073EED296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5ECD6E-A13D-41C4-A8AA-AC936BA167FF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831850" y="6382418"/>
            <a:ext cx="10515600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E630A3B5-109D-4437-9425-DCBCCE7F66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olo el título">
  <p:cSld name="1_Solo el títul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9" y="0"/>
            <a:ext cx="1218072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ido con título">
  <p:cSld name="1_Contenido con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ido con título">
  <p:cSld name="2_Contenido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5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D3052C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996C790-6468-2096-DC96-223AAF4804CF}"/>
              </a:ext>
            </a:extLst>
          </p:cNvPr>
          <p:cNvSpPr/>
          <p:nvPr/>
        </p:nvSpPr>
        <p:spPr>
          <a:xfrm>
            <a:off x="-9236" y="-13581"/>
            <a:ext cx="12210289" cy="6871581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94652"/>
              <a:gd name="connsiteY0" fmla="*/ 3543837 h 6871580"/>
              <a:gd name="connsiteX1" fmla="*/ 18565 w 12394652"/>
              <a:gd name="connsiteY1" fmla="*/ 6871580 h 6871580"/>
              <a:gd name="connsiteX2" fmla="*/ 9597131 w 12394652"/>
              <a:gd name="connsiteY2" fmla="*/ 6871580 h 6871580"/>
              <a:gd name="connsiteX3" fmla="*/ 12394652 w 12394652"/>
              <a:gd name="connsiteY3" fmla="*/ 2236205 h 6871580"/>
              <a:gd name="connsiteX4" fmla="*/ 12394652 w 12394652"/>
              <a:gd name="connsiteY4" fmla="*/ 0 h 6871580"/>
              <a:gd name="connsiteX5" fmla="*/ 8275325 w 12394652"/>
              <a:gd name="connsiteY5" fmla="*/ 0 h 6871580"/>
              <a:gd name="connsiteX6" fmla="*/ 0 w 12394652"/>
              <a:gd name="connsiteY6" fmla="*/ 3543837 h 6871580"/>
              <a:gd name="connsiteX0" fmla="*/ 0 w 12394652"/>
              <a:gd name="connsiteY0" fmla="*/ 3543837 h 6899290"/>
              <a:gd name="connsiteX1" fmla="*/ 18565 w 12394652"/>
              <a:gd name="connsiteY1" fmla="*/ 6871580 h 6899290"/>
              <a:gd name="connsiteX2" fmla="*/ 10412828 w 12394652"/>
              <a:gd name="connsiteY2" fmla="*/ 6899290 h 6899290"/>
              <a:gd name="connsiteX3" fmla="*/ 12394652 w 12394652"/>
              <a:gd name="connsiteY3" fmla="*/ 2236205 h 6899290"/>
              <a:gd name="connsiteX4" fmla="*/ 12394652 w 12394652"/>
              <a:gd name="connsiteY4" fmla="*/ 0 h 6899290"/>
              <a:gd name="connsiteX5" fmla="*/ 8275325 w 12394652"/>
              <a:gd name="connsiteY5" fmla="*/ 0 h 6899290"/>
              <a:gd name="connsiteX6" fmla="*/ 0 w 12394652"/>
              <a:gd name="connsiteY6" fmla="*/ 3543837 h 6899290"/>
              <a:gd name="connsiteX0" fmla="*/ 0 w 12394652"/>
              <a:gd name="connsiteY0" fmla="*/ 3543837 h 6871581"/>
              <a:gd name="connsiteX1" fmla="*/ 18565 w 12394652"/>
              <a:gd name="connsiteY1" fmla="*/ 6871580 h 6871581"/>
              <a:gd name="connsiteX2" fmla="*/ 10028419 w 12394652"/>
              <a:gd name="connsiteY2" fmla="*/ 6871581 h 6871581"/>
              <a:gd name="connsiteX3" fmla="*/ 12394652 w 12394652"/>
              <a:gd name="connsiteY3" fmla="*/ 2236205 h 6871581"/>
              <a:gd name="connsiteX4" fmla="*/ 12394652 w 12394652"/>
              <a:gd name="connsiteY4" fmla="*/ 0 h 6871581"/>
              <a:gd name="connsiteX5" fmla="*/ 8275325 w 12394652"/>
              <a:gd name="connsiteY5" fmla="*/ 0 h 6871581"/>
              <a:gd name="connsiteX6" fmla="*/ 0 w 12394652"/>
              <a:gd name="connsiteY6" fmla="*/ 3543837 h 687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4652" h="6871581">
                <a:moveTo>
                  <a:pt x="0" y="3543837"/>
                </a:moveTo>
                <a:cubicBezTo>
                  <a:pt x="3063" y="4566879"/>
                  <a:pt x="15502" y="5848538"/>
                  <a:pt x="18565" y="6871580"/>
                </a:cubicBezTo>
                <a:lnTo>
                  <a:pt x="10028419" y="6871581"/>
                </a:lnTo>
                <a:cubicBezTo>
                  <a:pt x="11310153" y="5444150"/>
                  <a:pt x="11985983" y="4197789"/>
                  <a:pt x="12394652" y="2236205"/>
                </a:cubicBezTo>
                <a:lnTo>
                  <a:pt x="12394652" y="0"/>
                </a:lnTo>
                <a:lnTo>
                  <a:pt x="8275325" y="0"/>
                </a:lnTo>
                <a:cubicBezTo>
                  <a:pt x="8666108" y="4324539"/>
                  <a:pt x="2283555" y="4597057"/>
                  <a:pt x="0" y="3543837"/>
                </a:cubicBezTo>
                <a:close/>
              </a:path>
            </a:pathLst>
          </a:custGeom>
          <a:solidFill>
            <a:schemeClr val="tx2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FDE1541-A8F6-99CE-A61B-085CFF7C2FE8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66C8B-894E-49C8-97F0-0500C46A7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361" y="420110"/>
            <a:ext cx="7361383" cy="1936426"/>
          </a:xfrm>
        </p:spPr>
        <p:txBody>
          <a:bodyPr/>
          <a:lstStyle/>
          <a:p>
            <a:pPr algn="l"/>
            <a:r>
              <a:rPr lang="es-ES" dirty="0"/>
              <a:t>Taller de Programación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4B3F2A-9181-449D-AA57-948B7B8CE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068577"/>
            <a:ext cx="9144000" cy="500624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311F-912E-F29A-7CC2-5367F66BE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4"/>
          <a:stretch/>
        </p:blipFill>
        <p:spPr>
          <a:xfrm>
            <a:off x="4177256" y="5291778"/>
            <a:ext cx="2528344" cy="839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BC89A-FF84-877C-D866-0A9D5D51CC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66576"/>
          <a:stretch/>
        </p:blipFill>
        <p:spPr>
          <a:xfrm>
            <a:off x="6732099" y="5291777"/>
            <a:ext cx="1282645" cy="8399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B98E4C-CEFA-1581-AF50-FEF751C6337A}"/>
              </a:ext>
            </a:extLst>
          </p:cNvPr>
          <p:cNvSpPr/>
          <p:nvPr/>
        </p:nvSpPr>
        <p:spPr>
          <a:xfrm>
            <a:off x="803564" y="2576945"/>
            <a:ext cx="720435" cy="1477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10DC5-E042-6864-A9C7-29E21EDB9714}"/>
              </a:ext>
            </a:extLst>
          </p:cNvPr>
          <p:cNvSpPr txBox="1"/>
          <p:nvPr/>
        </p:nvSpPr>
        <p:spPr>
          <a:xfrm>
            <a:off x="-4618" y="6627169"/>
            <a:ext cx="77354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7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 de: https://www.pixelstalk.net/wp-content/uploads/images6/Abstract-Wallpaper-HD-Free-download.png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10</a:t>
            </a:fld>
            <a:endParaRPr lang="es-P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6A98D-EC89-8C32-79DF-2172F1BBE23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C8BE8E-AFD4-4547-D81B-F71C18545E2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DE804-39E8-9CCD-5E6C-0757EBB741EA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3196B-0767-FCA2-82DF-9C9F7DC2A12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D240D0-6E76-3103-37D6-C5ED056B5B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408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11</a:t>
            </a:fld>
            <a:endParaRPr lang="es-P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6A98D-EC89-8C32-79DF-2172F1BBE23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C8BE8E-AFD4-4547-D81B-F71C18545E2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DE804-39E8-9CCD-5E6C-0757EBB741EA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3196B-0767-FCA2-82DF-9C9F7DC2A12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D240D0-6E76-3103-37D6-C5ED056B5B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9F30319-171D-2E62-3C64-EB4B3AB6689E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529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7C2D1E-079A-5D5A-3693-7D71F164B3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16" b="4308"/>
          <a:stretch/>
        </p:blipFill>
        <p:spPr>
          <a:xfrm>
            <a:off x="8017124" y="3825198"/>
            <a:ext cx="4174876" cy="303280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D87CD2B-8CA8-8D97-9549-DF0214AD6816}"/>
              </a:ext>
            </a:extLst>
          </p:cNvPr>
          <p:cNvGrpSpPr/>
          <p:nvPr/>
        </p:nvGrpSpPr>
        <p:grpSpPr>
          <a:xfrm>
            <a:off x="838200" y="-43919"/>
            <a:ext cx="4629752" cy="1015663"/>
            <a:chOff x="924025" y="1526961"/>
            <a:chExt cx="4629752" cy="10156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70DB7A3-AB7B-F6BA-F97F-9F6CD826CD1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36953F-6989-B6F6-F195-36A1AB955D7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E7C9DA-DC45-9976-795E-A56C1333660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5C9D48C-E9A9-5CA2-61D6-36378E41313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Condicional Múltiple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12</a:t>
            </a:fld>
            <a:endParaRPr lang="es-PE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4BADA09-F75D-A2CA-47AC-95179677140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2"/>
            <a:ext cx="7509096" cy="4510087"/>
          </a:xfrm>
        </p:spPr>
        <p:txBody>
          <a:bodyPr/>
          <a:lstStyle/>
          <a:p>
            <a:r>
              <a:rPr lang="es-ES" dirty="0"/>
              <a:t>Permite evaluar una expresión que puede tener N valores distintos </a:t>
            </a:r>
            <a:r>
              <a:rPr lang="es-ES" sz="2000" dirty="0">
                <a:solidFill>
                  <a:schemeClr val="bg1">
                    <a:lumMod val="50000"/>
                  </a:schemeClr>
                </a:solidFill>
              </a:rPr>
              <a:t>(Joyanes, 2008)</a:t>
            </a: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dirty="0"/>
              <a:t>Según se elijan estos valores, se podrán ejecutar una de las N alternativas </a:t>
            </a:r>
            <a:r>
              <a:rPr lang="es-ES" sz="2000" dirty="0">
                <a:solidFill>
                  <a:schemeClr val="bg1">
                    <a:lumMod val="50000"/>
                  </a:schemeClr>
                </a:solidFill>
              </a:rPr>
              <a:t>(Joyanes, 2008)</a:t>
            </a: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Cuando decimos N valores o alternativas nos referimos de 3 a más.</a:t>
            </a:r>
          </a:p>
          <a:p>
            <a:r>
              <a:rPr lang="es-ES" dirty="0">
                <a:solidFill>
                  <a:schemeClr val="tx1"/>
                </a:solidFill>
              </a:rPr>
              <a:t>Se denomina así pues existen </a:t>
            </a:r>
            <a:r>
              <a:rPr lang="es-ES" b="1" dirty="0">
                <a:solidFill>
                  <a:schemeClr val="tx1"/>
                </a:solidFill>
              </a:rPr>
              <a:t>muchas condiciones</a:t>
            </a:r>
            <a:r>
              <a:rPr lang="es-ES" dirty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66FE0-EE1C-A6C2-D7F5-EF5CB3FECD4E}"/>
              </a:ext>
            </a:extLst>
          </p:cNvPr>
          <p:cNvSpPr txBox="1"/>
          <p:nvPr/>
        </p:nvSpPr>
        <p:spPr>
          <a:xfrm>
            <a:off x="162349" y="6451922"/>
            <a:ext cx="853062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https://bmkltsly13vb.compat.objectstorage.ap-mumbai-1.oraclecloud.com/cdn.dailymirror.lk/media/images/rt(2).jpg</a:t>
            </a:r>
          </a:p>
        </p:txBody>
      </p:sp>
    </p:spTree>
    <p:extLst>
      <p:ext uri="{BB962C8B-B14F-4D97-AF65-F5344CB8AC3E}">
        <p14:creationId xmlns:p14="http://schemas.microsoft.com/office/powerpoint/2010/main" val="113885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D87CD2B-8CA8-8D97-9549-DF0214AD6816}"/>
              </a:ext>
            </a:extLst>
          </p:cNvPr>
          <p:cNvGrpSpPr/>
          <p:nvPr/>
        </p:nvGrpSpPr>
        <p:grpSpPr>
          <a:xfrm>
            <a:off x="838200" y="-43919"/>
            <a:ext cx="4629752" cy="1015663"/>
            <a:chOff x="924025" y="1526961"/>
            <a:chExt cx="4629752" cy="10156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70DB7A3-AB7B-F6BA-F97F-9F6CD826CD1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36953F-6989-B6F6-F195-36A1AB955D7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E7C9DA-DC45-9976-795E-A56C1333660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5C9D48C-E9A9-5CA2-61D6-36378E41313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Condicional Múltiple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13</a:t>
            </a:fld>
            <a:endParaRPr lang="es-P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482CD-7EBD-00AC-859F-22CB4BB70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54" y="2163779"/>
            <a:ext cx="10437492" cy="370772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A5C6DC-D184-0087-01E8-AE2CD958418C}"/>
              </a:ext>
            </a:extLst>
          </p:cNvPr>
          <p:cNvSpPr txBox="1"/>
          <p:nvPr/>
        </p:nvSpPr>
        <p:spPr>
          <a:xfrm>
            <a:off x="8948660" y="2415663"/>
            <a:ext cx="22048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Diagrama de flujo de una estructura condicional múltiple en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PSeInt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50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D87CD2B-8CA8-8D97-9549-DF0214AD6816}"/>
              </a:ext>
            </a:extLst>
          </p:cNvPr>
          <p:cNvGrpSpPr/>
          <p:nvPr/>
        </p:nvGrpSpPr>
        <p:grpSpPr>
          <a:xfrm>
            <a:off x="838200" y="-43919"/>
            <a:ext cx="4629752" cy="1015663"/>
            <a:chOff x="924025" y="1526961"/>
            <a:chExt cx="4629752" cy="10156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70DB7A3-AB7B-F6BA-F97F-9F6CD826CD1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36953F-6989-B6F6-F195-36A1AB955D7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E7C9DA-DC45-9976-795E-A56C1333660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5C9D48C-E9A9-5CA2-61D6-36378E41313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Flujo de una ECM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14</a:t>
            </a:fld>
            <a:endParaRPr lang="es-P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99132-51BD-63A1-2120-494A4292A3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1846262"/>
            <a:ext cx="7246545" cy="4328201"/>
          </a:xfrm>
        </p:spPr>
        <p:txBody>
          <a:bodyPr>
            <a:normAutofit fontScale="85000" lnSpcReduction="20000"/>
          </a:bodyPr>
          <a:lstStyle/>
          <a:p>
            <a:pPr marL="565150" indent="-514350">
              <a:lnSpc>
                <a:spcPct val="120000"/>
              </a:lnSpc>
              <a:buFont typeface="+mj-lt"/>
              <a:buAutoNum type="alphaLcPeriod"/>
            </a:pPr>
            <a:r>
              <a:rPr lang="es-ES" dirty="0"/>
              <a:t>Se evalúa una expresión.</a:t>
            </a:r>
          </a:p>
          <a:p>
            <a:pPr marL="565150" indent="-514350">
              <a:lnSpc>
                <a:spcPct val="120000"/>
              </a:lnSpc>
              <a:buFont typeface="+mj-lt"/>
              <a:buAutoNum type="alphaLcPeriod"/>
            </a:pPr>
            <a:r>
              <a:rPr lang="es-ES" dirty="0"/>
              <a:t>El resultado de la expresión es comparado en secuencia con cada valor de caso contemplado (condición)</a:t>
            </a:r>
          </a:p>
          <a:p>
            <a:pPr marL="565150" indent="-514350">
              <a:lnSpc>
                <a:spcPct val="120000"/>
              </a:lnSpc>
              <a:buFont typeface="+mj-lt"/>
              <a:buAutoNum type="alphaLcPeriod"/>
            </a:pPr>
            <a:r>
              <a:rPr lang="es-ES" dirty="0"/>
              <a:t>Si la condición se cumple entonces se ejecuta el código condicional. Si la condición no se cumple entonces el flujo continúa en el siguiente caso.</a:t>
            </a:r>
          </a:p>
          <a:p>
            <a:pPr marL="565150" indent="-514350">
              <a:lnSpc>
                <a:spcPct val="120000"/>
              </a:lnSpc>
              <a:buFont typeface="+mj-lt"/>
              <a:buAutoNum type="alphaLcPeriod"/>
            </a:pPr>
            <a:r>
              <a:rPr lang="es-ES" dirty="0"/>
              <a:t>Si no se cumple ninguna condición, se puede ejecutar instrucciones por defecto (</a:t>
            </a:r>
            <a:r>
              <a:rPr lang="es-ES" i="1" dirty="0"/>
              <a:t>default</a:t>
            </a:r>
            <a:r>
              <a:rPr lang="es-ES" dirty="0"/>
              <a:t>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D03C46-731F-4D8E-A353-55D5928B7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121" y="232939"/>
            <a:ext cx="3962253" cy="63059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838503-7761-3169-DEA5-67E047C98B40}"/>
              </a:ext>
            </a:extLst>
          </p:cNvPr>
          <p:cNvSpPr txBox="1"/>
          <p:nvPr/>
        </p:nvSpPr>
        <p:spPr>
          <a:xfrm>
            <a:off x="253644" y="6436197"/>
            <a:ext cx="60975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https://www.programiz.com/sites/tutorial2program/files/java-switch-case-implementation.png</a:t>
            </a:r>
          </a:p>
        </p:txBody>
      </p:sp>
    </p:spTree>
    <p:extLst>
      <p:ext uri="{BB962C8B-B14F-4D97-AF65-F5344CB8AC3E}">
        <p14:creationId xmlns:p14="http://schemas.microsoft.com/office/powerpoint/2010/main" val="73193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D87CD2B-8CA8-8D97-9549-DF0214AD6816}"/>
              </a:ext>
            </a:extLst>
          </p:cNvPr>
          <p:cNvGrpSpPr/>
          <p:nvPr/>
        </p:nvGrpSpPr>
        <p:grpSpPr>
          <a:xfrm>
            <a:off x="838200" y="-43919"/>
            <a:ext cx="4629752" cy="1015663"/>
            <a:chOff x="924025" y="1526961"/>
            <a:chExt cx="4629752" cy="10156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70DB7A3-AB7B-F6BA-F97F-9F6CD826CD1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36953F-6989-B6F6-F195-36A1AB955D7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E7C9DA-DC45-9976-795E-A56C1333660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5C9D48C-E9A9-5CA2-61D6-36378E41313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Condicional Múltiple en Java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15</a:t>
            </a:fld>
            <a:endParaRPr lang="es-PE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C622D74-8F25-2921-581C-74BA96AAC961}"/>
              </a:ext>
            </a:extLst>
          </p:cNvPr>
          <p:cNvSpPr/>
          <p:nvPr/>
        </p:nvSpPr>
        <p:spPr>
          <a:xfrm rot="16200000">
            <a:off x="5484890" y="1225799"/>
            <a:ext cx="823865" cy="5516580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737FEB7-48AC-0562-16B6-E998456F28F0}"/>
              </a:ext>
            </a:extLst>
          </p:cNvPr>
          <p:cNvSpPr/>
          <p:nvPr/>
        </p:nvSpPr>
        <p:spPr>
          <a:xfrm>
            <a:off x="4396966" y="2590091"/>
            <a:ext cx="2999714" cy="991402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Condicional Múltiple</a:t>
            </a:r>
            <a:br>
              <a:rPr lang="es-ES" sz="2000" dirty="0">
                <a:latin typeface="Helvetica" pitchFamily="2" charset="0"/>
              </a:rPr>
            </a:br>
            <a:r>
              <a:rPr lang="es-ES" sz="2000" dirty="0">
                <a:latin typeface="Helvetica" pitchFamily="2" charset="0"/>
              </a:rPr>
              <a:t>en Java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F2917D-06D1-C086-1A85-39BA75CF3282}"/>
              </a:ext>
            </a:extLst>
          </p:cNvPr>
          <p:cNvSpPr/>
          <p:nvPr/>
        </p:nvSpPr>
        <p:spPr>
          <a:xfrm>
            <a:off x="1663515" y="4410129"/>
            <a:ext cx="2968944" cy="991402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switch-case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FDBC17B-601F-3941-B615-1A19E560C45E}"/>
              </a:ext>
            </a:extLst>
          </p:cNvPr>
          <p:cNvSpPr/>
          <p:nvPr/>
        </p:nvSpPr>
        <p:spPr>
          <a:xfrm>
            <a:off x="7188451" y="4410129"/>
            <a:ext cx="2968944" cy="991402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switch mejorado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E11D6-E42E-B01B-53C6-6C2A7D4857C9}"/>
              </a:ext>
            </a:extLst>
          </p:cNvPr>
          <p:cNvSpPr txBox="1"/>
          <p:nvPr/>
        </p:nvSpPr>
        <p:spPr>
          <a:xfrm>
            <a:off x="7659232" y="5571163"/>
            <a:ext cx="2196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>
                <a:solidFill>
                  <a:srgbClr val="00B0F0"/>
                </a:solidFill>
              </a:rPr>
              <a:t>Disponible desde JDK 14</a:t>
            </a:r>
            <a:endParaRPr lang="en-US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287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16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6A98D-EC89-8C32-79DF-2172F1BBE23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C8BE8E-AFD4-4547-D81B-F71C18545E2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DE804-39E8-9CCD-5E6C-0757EBB741EA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3196B-0767-FCA2-82DF-9C9F7DC2A12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D240D0-6E76-3103-37D6-C5ED056B5B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9F30319-171D-2E62-3C64-EB4B3AB6689E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667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F08171-9D61-5C25-15A2-05DA7EE86D0C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EC198F-A21C-5474-E1DD-540CC823A933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E16A1-868E-045E-6549-DF494720ACF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2AFCC5-9F71-7669-86E6-4561028E674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BA63230-4122-93E6-AAE9-C323BFC03F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Sentencia switch-case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17</a:t>
            </a:fld>
            <a:endParaRPr lang="es-P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6C4FACF-FD3E-5314-41C8-D3B4A11E52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2"/>
            <a:ext cx="6250663" cy="4510087"/>
          </a:xfrm>
        </p:spPr>
        <p:txBody>
          <a:bodyPr/>
          <a:lstStyle/>
          <a:p>
            <a:r>
              <a:rPr lang="es-ES" b="1" dirty="0">
                <a:solidFill>
                  <a:schemeClr val="accent2"/>
                </a:solidFill>
              </a:rPr>
              <a:t>switch</a:t>
            </a:r>
            <a:r>
              <a:rPr lang="es-ES" dirty="0"/>
              <a:t> provee una </a:t>
            </a:r>
            <a:r>
              <a:rPr lang="es-ES" b="1" dirty="0">
                <a:solidFill>
                  <a:schemeClr val="accent2"/>
                </a:solidFill>
              </a:rPr>
              <a:t>bifurcación</a:t>
            </a:r>
            <a:r>
              <a:rPr lang="es-ES" dirty="0"/>
              <a:t> </a:t>
            </a:r>
            <a:r>
              <a:rPr lang="es-ES" b="1" dirty="0">
                <a:solidFill>
                  <a:schemeClr val="accent2"/>
                </a:solidFill>
              </a:rPr>
              <a:t>múltiple</a:t>
            </a:r>
            <a:r>
              <a:rPr lang="es-ES" dirty="0"/>
              <a:t>, lo que habilita a un programa a seleccionar entre muchas alternativas.</a:t>
            </a:r>
          </a:p>
          <a:p>
            <a:r>
              <a:rPr lang="es-ES" b="1" dirty="0">
                <a:solidFill>
                  <a:schemeClr val="accent2"/>
                </a:solidFill>
              </a:rPr>
              <a:t>switch</a:t>
            </a:r>
            <a:r>
              <a:rPr lang="es-ES" dirty="0"/>
              <a:t> es mucho </a:t>
            </a:r>
            <a:r>
              <a:rPr lang="es-ES" b="1" dirty="0">
                <a:solidFill>
                  <a:schemeClr val="accent2"/>
                </a:solidFill>
              </a:rPr>
              <a:t>más</a:t>
            </a:r>
            <a:r>
              <a:rPr lang="es-ES" dirty="0"/>
              <a:t> </a:t>
            </a:r>
            <a:r>
              <a:rPr lang="es-ES" b="1" dirty="0">
                <a:solidFill>
                  <a:schemeClr val="accent2"/>
                </a:solidFill>
              </a:rPr>
              <a:t>eficiente</a:t>
            </a:r>
            <a:r>
              <a:rPr lang="es-ES" dirty="0"/>
              <a:t> que utilizar </a:t>
            </a:r>
            <a:r>
              <a:rPr lang="es-ES" b="1" dirty="0" err="1"/>
              <a:t>if</a:t>
            </a:r>
            <a:r>
              <a:rPr lang="es-ES" dirty="0"/>
              <a:t> anidados.</a:t>
            </a:r>
          </a:p>
          <a:p>
            <a:r>
              <a:rPr lang="es-ES" b="1" dirty="0">
                <a:solidFill>
                  <a:schemeClr val="accent2"/>
                </a:solidFill>
              </a:rPr>
              <a:t>Soporta</a:t>
            </a:r>
            <a:r>
              <a:rPr lang="es-ES" dirty="0"/>
              <a:t> tipos </a:t>
            </a:r>
            <a:r>
              <a:rPr lang="es-ES" b="1" dirty="0"/>
              <a:t>byte</a:t>
            </a:r>
            <a:r>
              <a:rPr lang="es-ES" dirty="0"/>
              <a:t>, </a:t>
            </a:r>
            <a:r>
              <a:rPr lang="es-ES" b="1" dirty="0"/>
              <a:t>short</a:t>
            </a:r>
            <a:r>
              <a:rPr lang="es-ES" dirty="0"/>
              <a:t>, </a:t>
            </a:r>
            <a:r>
              <a:rPr lang="es-ES" b="1" dirty="0" err="1"/>
              <a:t>int</a:t>
            </a:r>
            <a:r>
              <a:rPr lang="es-ES" dirty="0"/>
              <a:t>, </a:t>
            </a:r>
            <a:r>
              <a:rPr lang="es-ES" b="1" dirty="0" err="1"/>
              <a:t>char</a:t>
            </a:r>
            <a:r>
              <a:rPr lang="es-ES" dirty="0"/>
              <a:t>, </a:t>
            </a:r>
            <a:r>
              <a:rPr lang="es-ES" b="1" dirty="0" err="1"/>
              <a:t>String</a:t>
            </a:r>
            <a:r>
              <a:rPr lang="es-ES" dirty="0"/>
              <a:t> o </a:t>
            </a:r>
            <a:r>
              <a:rPr lang="es-ES" b="1" dirty="0"/>
              <a:t>enumeraciones.</a:t>
            </a:r>
            <a:endParaRPr lang="en-US" b="1" dirty="0"/>
          </a:p>
        </p:txBody>
      </p:sp>
      <p:sp>
        <p:nvSpPr>
          <p:cNvPr id="15" name="CuadroTexto 26">
            <a:extLst>
              <a:ext uri="{FF2B5EF4-FFF2-40B4-BE49-F238E27FC236}">
                <a16:creationId xmlns:a16="http://schemas.microsoft.com/office/drawing/2014/main" id="{A89A5D42-86BD-4B08-5A77-E7A463F2E24D}"/>
              </a:ext>
            </a:extLst>
          </p:cNvPr>
          <p:cNvSpPr txBox="1"/>
          <p:nvPr/>
        </p:nvSpPr>
        <p:spPr>
          <a:xfrm>
            <a:off x="7008506" y="1869721"/>
            <a:ext cx="4421875" cy="4344110"/>
          </a:xfrm>
          <a:prstGeom prst="roundRect">
            <a:avLst>
              <a:gd name="adj" fmla="val 3563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>
            <a:defPPr>
              <a:defRPr lang="es-419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</a:t>
            </a:r>
            <a:r>
              <a:rPr lang="es-419" sz="1400" dirty="0">
                <a:solidFill>
                  <a:srgbClr val="FFFF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expresión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lang="es-419" sz="1400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</a:t>
            </a: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419" sz="1400" dirty="0">
                <a:solidFill>
                  <a:srgbClr val="CC00CC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valor1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código condicional 1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lang="es-419" sz="1400" dirty="0">
              <a:solidFill>
                <a:srgbClr val="00B05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</a:t>
            </a: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419" sz="1400" dirty="0">
                <a:solidFill>
                  <a:srgbClr val="CC00CC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valor2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código condicional 2       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lang="es-419" sz="1400" dirty="0">
              <a:solidFill>
                <a:srgbClr val="00B05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</a:t>
            </a: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419" sz="1400" dirty="0" err="1">
                <a:solidFill>
                  <a:srgbClr val="CC00CC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valorN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código condicional N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lang="es-419" sz="1400" dirty="0">
                <a:solidFill>
                  <a:schemeClr val="bg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</a:t>
            </a:r>
            <a:r>
              <a:rPr lang="es-419" sz="14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lang="es-419" sz="1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// código por defecto</a:t>
            </a:r>
          </a:p>
          <a:p>
            <a:pPr>
              <a:lnSpc>
                <a:spcPct val="150000"/>
              </a:lnSpc>
            </a:pPr>
            <a:r>
              <a:rPr lang="es-419" sz="1400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9B43B5-539D-BDB2-4784-987577DC2F3B}"/>
              </a:ext>
            </a:extLst>
          </p:cNvPr>
          <p:cNvSpPr txBox="1"/>
          <p:nvPr/>
        </p:nvSpPr>
        <p:spPr>
          <a:xfrm>
            <a:off x="9614139" y="1499038"/>
            <a:ext cx="17988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>
                <a:solidFill>
                  <a:srgbClr val="00B0F0"/>
                </a:solidFill>
              </a:rPr>
              <a:t>Sintaxis switch-case</a:t>
            </a:r>
            <a:endParaRPr lang="en-US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52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F08171-9D61-5C25-15A2-05DA7EE86D0C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EC198F-A21C-5474-E1DD-540CC823A933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E16A1-868E-045E-6549-DF494720ACF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2AFCC5-9F71-7669-86E6-4561028E674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BA63230-4122-93E6-AAE9-C323BFC03F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Sentencia switch-case. Ejemplo.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18</a:t>
            </a:fld>
            <a:endParaRPr lang="es-PE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540E938-A04E-0583-6B40-4EC0C166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72540"/>
            <a:ext cx="7106728" cy="4682661"/>
          </a:xfrm>
          <a:prstGeom prst="roundRect">
            <a:avLst>
              <a:gd name="adj" fmla="val 2148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estadoProyecto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estadoProyecto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Asignado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“En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progreso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Finalizado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Cancelado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Suspendido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1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“El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Proyecto es 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toUpperCase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());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86D2F7-B5F1-19E6-077F-D088BBDBFE8D}"/>
              </a:ext>
            </a:extLst>
          </p:cNvPr>
          <p:cNvSpPr txBox="1"/>
          <p:nvPr/>
        </p:nvSpPr>
        <p:spPr>
          <a:xfrm>
            <a:off x="8295085" y="2066365"/>
            <a:ext cx="309752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Conocido el valor de la variable, se compara con cada valor hasta encontrar la coincidencia y se ejecutan las sentencias contenidas en ese bloque.</a:t>
            </a:r>
          </a:p>
          <a:p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La instrucción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break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es importante para salir de la estructura y ejecutar la siguiente sentencia fuera de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switch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Se hace uso del método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toUpperCase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()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para convertir el mensaje a mayúsculas.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ADF90C-ED70-B06E-62C0-5E350D6708CF}"/>
              </a:ext>
            </a:extLst>
          </p:cNvPr>
          <p:cNvGrpSpPr/>
          <p:nvPr/>
        </p:nvGrpSpPr>
        <p:grpSpPr>
          <a:xfrm>
            <a:off x="503750" y="2982059"/>
            <a:ext cx="1013126" cy="3237587"/>
            <a:chOff x="1252369" y="3105982"/>
            <a:chExt cx="1013126" cy="2996007"/>
          </a:xfrm>
        </p:grpSpPr>
        <p:sp>
          <p:nvSpPr>
            <p:cNvPr id="7" name="Arc 6">
              <a:extLst>
                <a:ext uri="{FF2B5EF4-FFF2-40B4-BE49-F238E27FC236}">
                  <a16:creationId xmlns:a16="http://schemas.microsoft.com/office/drawing/2014/main" id="{EB911A1D-CA62-0E05-68F6-E54B74440D81}"/>
                </a:ext>
              </a:extLst>
            </p:cNvPr>
            <p:cNvSpPr/>
            <p:nvPr/>
          </p:nvSpPr>
          <p:spPr>
            <a:xfrm flipH="1">
              <a:off x="1734499" y="3105982"/>
              <a:ext cx="530996" cy="444216"/>
            </a:xfrm>
            <a:prstGeom prst="arc">
              <a:avLst>
                <a:gd name="adj1" fmla="val 16200000"/>
                <a:gd name="adj2" fmla="val 5461387"/>
              </a:avLst>
            </a:prstGeom>
            <a:ln w="28575">
              <a:solidFill>
                <a:schemeClr val="accent4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A3B9BF5A-8171-5341-7BE7-364B75E71146}"/>
                </a:ext>
              </a:extLst>
            </p:cNvPr>
            <p:cNvSpPr/>
            <p:nvPr/>
          </p:nvSpPr>
          <p:spPr>
            <a:xfrm flipH="1">
              <a:off x="1734499" y="3639834"/>
              <a:ext cx="530996" cy="394853"/>
            </a:xfrm>
            <a:prstGeom prst="arc">
              <a:avLst>
                <a:gd name="adj1" fmla="val 16200000"/>
                <a:gd name="adj2" fmla="val 5461387"/>
              </a:avLst>
            </a:prstGeom>
            <a:ln w="28575">
              <a:solidFill>
                <a:schemeClr val="accent4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0BE2EE26-9FBD-F1A8-7249-8C50AA9E0CF1}"/>
                </a:ext>
              </a:extLst>
            </p:cNvPr>
            <p:cNvSpPr/>
            <p:nvPr/>
          </p:nvSpPr>
          <p:spPr>
            <a:xfrm flipH="1">
              <a:off x="1713643" y="4113871"/>
              <a:ext cx="530996" cy="449069"/>
            </a:xfrm>
            <a:prstGeom prst="arc">
              <a:avLst>
                <a:gd name="adj1" fmla="val 16200000"/>
                <a:gd name="adj2" fmla="val 5461387"/>
              </a:avLst>
            </a:prstGeom>
            <a:ln w="28575">
              <a:solidFill>
                <a:schemeClr val="accent4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0277980-6781-0325-74CF-C60D17CCA8FE}"/>
                </a:ext>
              </a:extLst>
            </p:cNvPr>
            <p:cNvSpPr/>
            <p:nvPr/>
          </p:nvSpPr>
          <p:spPr>
            <a:xfrm>
              <a:off x="1252369" y="4744021"/>
              <a:ext cx="974763" cy="1357968"/>
            </a:xfrm>
            <a:custGeom>
              <a:avLst/>
              <a:gdLst>
                <a:gd name="connsiteX0" fmla="*/ 0 w 9053"/>
                <a:gd name="connsiteY0" fmla="*/ 0 h 2109457"/>
                <a:gd name="connsiteX1" fmla="*/ 9053 w 9053"/>
                <a:gd name="connsiteY1" fmla="*/ 2109457 h 2109457"/>
                <a:gd name="connsiteX0" fmla="*/ 1680093 w 1680096"/>
                <a:gd name="connsiteY0" fmla="*/ 33 h 1138"/>
                <a:gd name="connsiteX1" fmla="*/ 6 w 1680096"/>
                <a:gd name="connsiteY1" fmla="*/ 1106 h 1138"/>
                <a:gd name="connsiteX0" fmla="*/ 3989 w 3989"/>
                <a:gd name="connsiteY0" fmla="*/ 0 h 73543"/>
                <a:gd name="connsiteX1" fmla="*/ 1 w 3989"/>
                <a:gd name="connsiteY1" fmla="*/ 73543 h 73543"/>
                <a:gd name="connsiteX0" fmla="*/ 14650 w 14650"/>
                <a:gd name="connsiteY0" fmla="*/ 0 h 10000"/>
                <a:gd name="connsiteX1" fmla="*/ 4653 w 14650"/>
                <a:gd name="connsiteY1" fmla="*/ 10000 h 10000"/>
                <a:gd name="connsiteX0" fmla="*/ 17034 w 17034"/>
                <a:gd name="connsiteY0" fmla="*/ 0 h 10000"/>
                <a:gd name="connsiteX1" fmla="*/ 7037 w 17034"/>
                <a:gd name="connsiteY1" fmla="*/ 10000 h 10000"/>
                <a:gd name="connsiteX0" fmla="*/ 16601 w 16601"/>
                <a:gd name="connsiteY0" fmla="*/ 0 h 9897"/>
                <a:gd name="connsiteX1" fmla="*/ 7201 w 16601"/>
                <a:gd name="connsiteY1" fmla="*/ 9897 h 9897"/>
                <a:gd name="connsiteX0" fmla="*/ 10896 w 10896"/>
                <a:gd name="connsiteY0" fmla="*/ 0 h 10000"/>
                <a:gd name="connsiteX1" fmla="*/ 5234 w 10896"/>
                <a:gd name="connsiteY1" fmla="*/ 10000 h 10000"/>
                <a:gd name="connsiteX0" fmla="*/ 11129 w 11129"/>
                <a:gd name="connsiteY0" fmla="*/ 0 h 10000"/>
                <a:gd name="connsiteX1" fmla="*/ 5467 w 11129"/>
                <a:gd name="connsiteY1" fmla="*/ 10000 h 10000"/>
                <a:gd name="connsiteX0" fmla="*/ 11012 w 11012"/>
                <a:gd name="connsiteY0" fmla="*/ 0 h 8860"/>
                <a:gd name="connsiteX1" fmla="*/ 5530 w 11012"/>
                <a:gd name="connsiteY1" fmla="*/ 8860 h 8860"/>
                <a:gd name="connsiteX0" fmla="*/ 10212 w 10212"/>
                <a:gd name="connsiteY0" fmla="*/ 0 h 8772"/>
                <a:gd name="connsiteX1" fmla="*/ 4908 w 10212"/>
                <a:gd name="connsiteY1" fmla="*/ 8772 h 8772"/>
                <a:gd name="connsiteX0" fmla="*/ 8558 w 8558"/>
                <a:gd name="connsiteY0" fmla="*/ 0 h 10000"/>
                <a:gd name="connsiteX1" fmla="*/ 3364 w 8558"/>
                <a:gd name="connsiteY1" fmla="*/ 10000 h 10000"/>
                <a:gd name="connsiteX0" fmla="*/ 10056 w 10056"/>
                <a:gd name="connsiteY0" fmla="*/ 0 h 10000"/>
                <a:gd name="connsiteX1" fmla="*/ 3987 w 10056"/>
                <a:gd name="connsiteY1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56" h="10000">
                  <a:moveTo>
                    <a:pt x="10056" y="0"/>
                  </a:moveTo>
                  <a:cubicBezTo>
                    <a:pt x="-2428" y="44"/>
                    <a:pt x="-1836" y="9956"/>
                    <a:pt x="3987" y="10000"/>
                  </a:cubicBezTo>
                </a:path>
              </a:pathLst>
            </a:custGeom>
            <a:noFill/>
            <a:ln w="28575">
              <a:solidFill>
                <a:schemeClr val="accent4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1">
            <a:extLst>
              <a:ext uri="{FF2B5EF4-FFF2-40B4-BE49-F238E27FC236}">
                <a16:creationId xmlns:a16="http://schemas.microsoft.com/office/drawing/2014/main" id="{4D90ED2D-4232-E7B8-54B5-032280C5B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5085" y="5867095"/>
            <a:ext cx="3097523" cy="510778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Proyecto es FINALIZADO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0B16A4-42E8-5B29-E1F4-B149676C06FE}"/>
              </a:ext>
            </a:extLst>
          </p:cNvPr>
          <p:cNvSpPr txBox="1"/>
          <p:nvPr/>
        </p:nvSpPr>
        <p:spPr>
          <a:xfrm>
            <a:off x="8295085" y="5468579"/>
            <a:ext cx="732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Salida: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4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4053-10E1-7D39-D5AA-46C75D8E0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Instrucciones default y break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713C3-DA6B-D759-840C-2FACC717D5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19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9F73F-DBF7-5204-A607-0F3AF097972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86546" y="1846263"/>
            <a:ext cx="8167254" cy="4637664"/>
          </a:xfrm>
        </p:spPr>
        <p:txBody>
          <a:bodyPr>
            <a:normAutofit/>
          </a:bodyPr>
          <a:lstStyle/>
          <a:p>
            <a:r>
              <a:rPr lang="es-ES" dirty="0"/>
              <a:t>Esta instrucción es </a:t>
            </a:r>
            <a:r>
              <a:rPr lang="es-ES" b="1" dirty="0"/>
              <a:t>opcional</a:t>
            </a:r>
            <a:r>
              <a:rPr lang="es-ES" dirty="0"/>
              <a:t>.</a:t>
            </a:r>
          </a:p>
          <a:p>
            <a:r>
              <a:rPr lang="es-ES" dirty="0"/>
              <a:t>El bloque </a:t>
            </a:r>
            <a:r>
              <a:rPr lang="es-ES" b="1" dirty="0">
                <a:solidFill>
                  <a:schemeClr val="accent2"/>
                </a:solidFill>
              </a:rPr>
              <a:t>default</a:t>
            </a:r>
            <a:r>
              <a:rPr lang="es-ES" dirty="0"/>
              <a:t> es ejecutado si no se ha encontrado ninguna coincidencia.</a:t>
            </a:r>
          </a:p>
          <a:p>
            <a:r>
              <a:rPr lang="es-ES" b="1" dirty="0">
                <a:solidFill>
                  <a:schemeClr val="accent2"/>
                </a:solidFill>
              </a:rPr>
              <a:t>Si se incluye</a:t>
            </a:r>
            <a:r>
              <a:rPr lang="es-ES" dirty="0"/>
              <a:t>, se </a:t>
            </a:r>
            <a:r>
              <a:rPr lang="es-ES" b="1" dirty="0">
                <a:solidFill>
                  <a:schemeClr val="accent2"/>
                </a:solidFill>
              </a:rPr>
              <a:t>recomienda colocarlo como último caso</a:t>
            </a:r>
            <a:r>
              <a:rPr lang="es-ES" dirty="0"/>
              <a:t> en la estructura </a:t>
            </a:r>
            <a:r>
              <a:rPr lang="es-ES" b="1" dirty="0">
                <a:solidFill>
                  <a:schemeClr val="accent2"/>
                </a:solidFill>
              </a:rPr>
              <a:t>switch</a:t>
            </a:r>
            <a:r>
              <a:rPr lang="es-ES" dirty="0"/>
              <a:t>, aunque puede colocarse en cualquier posición.</a:t>
            </a:r>
          </a:p>
          <a:p>
            <a:r>
              <a:rPr lang="es-ES" b="1" dirty="0">
                <a:solidFill>
                  <a:schemeClr val="accent2"/>
                </a:solidFill>
              </a:rPr>
              <a:t>Si no se incluye</a:t>
            </a:r>
            <a:r>
              <a:rPr lang="es-ES" b="1" dirty="0"/>
              <a:t>,</a:t>
            </a:r>
            <a:r>
              <a:rPr lang="es-ES" dirty="0"/>
              <a:t> debe cuidarse de </a:t>
            </a:r>
            <a:r>
              <a:rPr lang="es-ES" b="1" dirty="0">
                <a:solidFill>
                  <a:schemeClr val="accent2"/>
                </a:solidFill>
              </a:rPr>
              <a:t>no omitir</a:t>
            </a:r>
            <a:r>
              <a:rPr lang="es-ES" dirty="0">
                <a:solidFill>
                  <a:schemeClr val="accent2"/>
                </a:solidFill>
              </a:rPr>
              <a:t> </a:t>
            </a:r>
            <a:r>
              <a:rPr lang="es-ES" dirty="0"/>
              <a:t>la instrucción </a:t>
            </a:r>
            <a:r>
              <a:rPr lang="es-ES" b="1" dirty="0">
                <a:solidFill>
                  <a:schemeClr val="accent2"/>
                </a:solidFill>
              </a:rPr>
              <a:t>break</a:t>
            </a:r>
            <a:r>
              <a:rPr lang="es-ES" dirty="0"/>
              <a:t> en los casos evaluados.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481C5B-CB69-7FF1-FDC8-C1191EA4145B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4C5D1B-32E2-3B78-52D0-6E88FEC30BA5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6D40BC9-8EBD-6474-41FF-D6643048C20F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AD02719-C3C8-4112-D352-FEABC664B8EF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7639B2-44CA-127A-6CB9-68019E12B145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686DDE8B-AA68-FDDA-C69D-B977EA01B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77" y="2147763"/>
            <a:ext cx="2098951" cy="121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A48DF20-2830-38CD-A9C1-EBDAB4DA4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44853" y="-106417"/>
            <a:ext cx="11927184" cy="6960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</a:t>
            </a:fld>
            <a:endParaRPr lang="es-P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1C5DB-1A0A-CA22-2E4F-C2CF7EEDB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398" y="3844657"/>
            <a:ext cx="5163203" cy="3013343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E22663E-06A9-7729-2FC5-6FBF14789DDE}"/>
              </a:ext>
            </a:extLst>
          </p:cNvPr>
          <p:cNvSpPr/>
          <p:nvPr/>
        </p:nvSpPr>
        <p:spPr>
          <a:xfrm>
            <a:off x="838199" y="2869948"/>
            <a:ext cx="2752253" cy="1662592"/>
          </a:xfrm>
          <a:prstGeom prst="wedgeEllipseCallout">
            <a:avLst>
              <a:gd name="adj1" fmla="val 43641"/>
              <a:gd name="adj2" fmla="val 45619"/>
            </a:avLst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estructuras</a:t>
            </a:r>
            <a:endParaRPr lang="en-US" sz="2000" dirty="0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766F4CE4-7F45-EC38-6A37-CC86EE96B29D}"/>
              </a:ext>
            </a:extLst>
          </p:cNvPr>
          <p:cNvSpPr/>
          <p:nvPr/>
        </p:nvSpPr>
        <p:spPr>
          <a:xfrm>
            <a:off x="3847723" y="1766408"/>
            <a:ext cx="2752253" cy="1662592"/>
          </a:xfrm>
          <a:prstGeom prst="wedgeEllipseCallout">
            <a:avLst>
              <a:gd name="adj1" fmla="val -2741"/>
              <a:gd name="adj2" fmla="val 657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simple</a:t>
            </a:r>
            <a:endParaRPr lang="en-US" sz="20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63BC0249-3A19-251C-5AB2-BC8458AB537E}"/>
              </a:ext>
            </a:extLst>
          </p:cNvPr>
          <p:cNvSpPr/>
          <p:nvPr/>
        </p:nvSpPr>
        <p:spPr>
          <a:xfrm>
            <a:off x="8787896" y="3951869"/>
            <a:ext cx="2752253" cy="1662592"/>
          </a:xfrm>
          <a:prstGeom prst="wedgeEllipseCallout">
            <a:avLst>
              <a:gd name="adj1" fmla="val -49122"/>
              <a:gd name="adj2" fmla="val 4616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doble</a:t>
            </a:r>
            <a:endParaRPr lang="en-US" sz="2000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5CC71C3D-9D5C-65AF-E149-4478E23E3409}"/>
              </a:ext>
            </a:extLst>
          </p:cNvPr>
          <p:cNvSpPr/>
          <p:nvPr/>
        </p:nvSpPr>
        <p:spPr>
          <a:xfrm>
            <a:off x="6974563" y="1962275"/>
            <a:ext cx="2752253" cy="1662592"/>
          </a:xfrm>
          <a:prstGeom prst="wedgeEllipseCallout">
            <a:avLst>
              <a:gd name="adj1" fmla="val -26754"/>
              <a:gd name="adj2" fmla="val 6304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Ventajas del anidamiento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251D0-FB08-590F-0DD8-6767127C64F6}"/>
              </a:ext>
            </a:extLst>
          </p:cNvPr>
          <p:cNvSpPr txBox="1"/>
          <p:nvPr/>
        </p:nvSpPr>
        <p:spPr>
          <a:xfrm>
            <a:off x="192387" y="6130282"/>
            <a:ext cx="23606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https://www.ddday.org/wp-content/uploads/2021/05/Raised-Hands-and-Questions-01.png</a:t>
            </a:r>
          </a:p>
        </p:txBody>
      </p:sp>
    </p:spTree>
    <p:extLst>
      <p:ext uri="{BB962C8B-B14F-4D97-AF65-F5344CB8AC3E}">
        <p14:creationId xmlns:p14="http://schemas.microsoft.com/office/powerpoint/2010/main" val="218804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4053-10E1-7D39-D5AA-46C75D8E0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Instrucciones default y break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713C3-DA6B-D759-840C-2FACC717D5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20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9F73F-DBF7-5204-A607-0F3AF097972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86546" y="1846263"/>
            <a:ext cx="8167254" cy="463766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s-ES" dirty="0"/>
              <a:t>Esta instrucción es </a:t>
            </a:r>
            <a:r>
              <a:rPr lang="es-ES" b="1" dirty="0"/>
              <a:t>opcional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/>
              <a:t>La instrucción </a:t>
            </a:r>
            <a:r>
              <a:rPr lang="es-ES" b="1" dirty="0">
                <a:solidFill>
                  <a:schemeClr val="accent2"/>
                </a:solidFill>
              </a:rPr>
              <a:t>break</a:t>
            </a:r>
            <a:r>
              <a:rPr lang="es-ES" dirty="0"/>
              <a:t> ocasiona la salida incondicional del bloque </a:t>
            </a:r>
            <a:r>
              <a:rPr lang="es-ES" b="1" dirty="0">
                <a:solidFill>
                  <a:schemeClr val="accent2"/>
                </a:solidFill>
              </a:rPr>
              <a:t>switch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/>
              <a:t>Si no está presente, todas las opciones subsiguientes serán ejecutadas hasta encontrar la siguiente instrucción </a:t>
            </a:r>
            <a:r>
              <a:rPr lang="es-ES" b="1" dirty="0">
                <a:solidFill>
                  <a:schemeClr val="accent2"/>
                </a:solidFill>
              </a:rPr>
              <a:t>break</a:t>
            </a:r>
            <a:r>
              <a:rPr lang="es-ES" dirty="0"/>
              <a:t> o hasta finalizar el bloque </a:t>
            </a:r>
            <a:r>
              <a:rPr lang="es-ES" b="1" dirty="0">
                <a:solidFill>
                  <a:schemeClr val="accent2"/>
                </a:solidFill>
              </a:rPr>
              <a:t>switch</a:t>
            </a:r>
            <a:r>
              <a:rPr lang="es-ES" dirty="0"/>
              <a:t>.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481C5B-CB69-7FF1-FDC8-C1191EA4145B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4C5D1B-32E2-3B78-52D0-6E88FEC30BA5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6D40BC9-8EBD-6474-41FF-D6643048C20F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AD02719-C3C8-4112-D352-FEABC664B8EF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7639B2-44CA-127A-6CB9-68019E12B145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DAE0F61-91ED-E02B-40D5-7087D1D05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77" y="2215024"/>
            <a:ext cx="2068532" cy="121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7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F08171-9D61-5C25-15A2-05DA7EE86D0C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EC198F-A21C-5474-E1DD-540CC823A933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E16A1-868E-045E-6549-DF494720ACF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2AFCC5-9F71-7669-86E6-4561028E674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BA63230-4122-93E6-AAE9-C323BFC03F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default y break. Ejemplo.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21</a:t>
            </a:fld>
            <a:endParaRPr lang="es-P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0973572-B65D-620B-0698-F95A5D96D5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23533"/>
            <a:ext cx="6711600" cy="4269861"/>
          </a:xfrm>
          <a:prstGeom prst="roundRect">
            <a:avLst>
              <a:gd name="adj" fmla="val 3627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estadoProyecto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String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estadoProyecto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"CREADO"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"ASIGNADO"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"EN PROGRESO"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"FINALIZADO"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"CANCELADO"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"SUSPENDIDO"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"DESCONOCIDO"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5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"El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proyecto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"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descripcion.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toLowerCase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());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506D7BE-016B-3009-7D1D-C5444CECE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7554" y="3069221"/>
            <a:ext cx="3804000" cy="57888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proyecto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asignado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EA16E7-B226-EF7B-C73D-40D49AD393DA}"/>
              </a:ext>
            </a:extLst>
          </p:cNvPr>
          <p:cNvSpPr txBox="1"/>
          <p:nvPr/>
        </p:nvSpPr>
        <p:spPr>
          <a:xfrm>
            <a:off x="7837554" y="2670037"/>
            <a:ext cx="2901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sz="1600" b="1" dirty="0" err="1">
                <a:solidFill>
                  <a:schemeClr val="bg1">
                    <a:lumMod val="50000"/>
                  </a:schemeClr>
                </a:solidFill>
              </a:rPr>
              <a:t>estadoProyecto</a:t>
            </a:r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 = 1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0F518670-AA2F-F83A-17D5-E1D482C97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7554" y="4214948"/>
            <a:ext cx="3804000" cy="57888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proyecto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cancelado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21EFEA-A513-95BD-0BAF-E68C1D0B8CCD}"/>
              </a:ext>
            </a:extLst>
          </p:cNvPr>
          <p:cNvSpPr txBox="1"/>
          <p:nvPr/>
        </p:nvSpPr>
        <p:spPr>
          <a:xfrm>
            <a:off x="7837554" y="3815765"/>
            <a:ext cx="2901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sz="1600" b="1" dirty="0" err="1">
                <a:solidFill>
                  <a:schemeClr val="bg1">
                    <a:lumMod val="50000"/>
                  </a:schemeClr>
                </a:solidFill>
              </a:rPr>
              <a:t>estadoProyecto</a:t>
            </a:r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 = 2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18329E49-6335-7AF4-B60E-A13D15FB6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7554" y="5360676"/>
            <a:ext cx="3804000" cy="57888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proyecto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desconocido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C4F9E1-584D-1417-A35C-F08BEB2F8F2C}"/>
              </a:ext>
            </a:extLst>
          </p:cNvPr>
          <p:cNvSpPr txBox="1"/>
          <p:nvPr/>
        </p:nvSpPr>
        <p:spPr>
          <a:xfrm>
            <a:off x="7837554" y="4961493"/>
            <a:ext cx="2901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sz="1600" b="1" dirty="0" err="1">
                <a:solidFill>
                  <a:schemeClr val="bg1">
                    <a:lumMod val="50000"/>
                  </a:schemeClr>
                </a:solidFill>
              </a:rPr>
              <a:t>estadoProyecto</a:t>
            </a:r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 = 8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48FB158-6AD4-BFD3-4901-E93C999FB58E}"/>
              </a:ext>
            </a:extLst>
          </p:cNvPr>
          <p:cNvGrpSpPr/>
          <p:nvPr/>
        </p:nvGrpSpPr>
        <p:grpSpPr>
          <a:xfrm flipH="1">
            <a:off x="4929954" y="3819098"/>
            <a:ext cx="268999" cy="231896"/>
            <a:chOff x="9189267" y="167328"/>
            <a:chExt cx="2100404" cy="1810698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6B0CE0CF-E661-F518-FD9E-552B77B7D0A0}"/>
                </a:ext>
              </a:extLst>
            </p:cNvPr>
            <p:cNvSpPr/>
            <p:nvPr/>
          </p:nvSpPr>
          <p:spPr>
            <a:xfrm>
              <a:off x="9189267" y="167328"/>
              <a:ext cx="2100404" cy="181069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61A4273-BC68-55F4-FBDC-5527FB745DE9}"/>
                </a:ext>
              </a:extLst>
            </p:cNvPr>
            <p:cNvSpPr/>
            <p:nvPr/>
          </p:nvSpPr>
          <p:spPr>
            <a:xfrm>
              <a:off x="10071980" y="617007"/>
              <a:ext cx="334978" cy="749206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C419189-A7E2-912C-16C9-DB0B49DF376A}"/>
                </a:ext>
              </a:extLst>
            </p:cNvPr>
            <p:cNvSpPr/>
            <p:nvPr/>
          </p:nvSpPr>
          <p:spPr>
            <a:xfrm>
              <a:off x="10021168" y="1447176"/>
              <a:ext cx="436602" cy="43660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0C4DC4-8579-AC4B-5710-AD5629B691F2}"/>
              </a:ext>
            </a:extLst>
          </p:cNvPr>
          <p:cNvGrpSpPr/>
          <p:nvPr/>
        </p:nvGrpSpPr>
        <p:grpSpPr>
          <a:xfrm flipH="1">
            <a:off x="4929954" y="4791333"/>
            <a:ext cx="268999" cy="231896"/>
            <a:chOff x="9189267" y="167328"/>
            <a:chExt cx="2100404" cy="1810698"/>
          </a:xfrm>
        </p:grpSpPr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1D3BC185-859D-5F04-094C-11E57135FE66}"/>
                </a:ext>
              </a:extLst>
            </p:cNvPr>
            <p:cNvSpPr/>
            <p:nvPr/>
          </p:nvSpPr>
          <p:spPr>
            <a:xfrm>
              <a:off x="9189267" y="167328"/>
              <a:ext cx="2100404" cy="181069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9D8E9C6E-78CB-DB11-DEFA-F641044DFF2B}"/>
                </a:ext>
              </a:extLst>
            </p:cNvPr>
            <p:cNvSpPr/>
            <p:nvPr/>
          </p:nvSpPr>
          <p:spPr>
            <a:xfrm>
              <a:off x="10071980" y="617007"/>
              <a:ext cx="334978" cy="749206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708AA70-DA21-0448-4E3C-456E47D10ADC}"/>
                </a:ext>
              </a:extLst>
            </p:cNvPr>
            <p:cNvSpPr/>
            <p:nvPr/>
          </p:nvSpPr>
          <p:spPr>
            <a:xfrm>
              <a:off x="10021168" y="1447176"/>
              <a:ext cx="436602" cy="43660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56504E5-EDCF-9B7C-FCEB-B971E5901653}"/>
              </a:ext>
            </a:extLst>
          </p:cNvPr>
          <p:cNvSpPr txBox="1"/>
          <p:nvPr/>
        </p:nvSpPr>
        <p:spPr>
          <a:xfrm>
            <a:off x="4306420" y="6144327"/>
            <a:ext cx="35791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Se hace uso del método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toLowerCase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()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para convertir el mensaje a minúsculas.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22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F08171-9D61-5C25-15A2-05DA7EE86D0C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EC198F-A21C-5474-E1DD-540CC823A933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E16A1-868E-045E-6549-DF494720ACF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2AFCC5-9F71-7669-86E6-4561028E674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BA63230-4122-93E6-AAE9-C323BFC03F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Agrupamiento de casos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22</a:t>
            </a:fld>
            <a:endParaRPr lang="es-P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954D78-177B-E0EA-6273-9A9EE9A44D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3815281" cy="4373562"/>
          </a:xfrm>
        </p:spPr>
        <p:txBody>
          <a:bodyPr/>
          <a:lstStyle/>
          <a:p>
            <a:r>
              <a:rPr lang="es-ES" dirty="0"/>
              <a:t>Es posible tener bloques </a:t>
            </a:r>
            <a:r>
              <a:rPr lang="es-ES" b="1" dirty="0"/>
              <a:t>case</a:t>
            </a:r>
            <a:r>
              <a:rPr lang="es-ES" dirty="0"/>
              <a:t> vacíos.</a:t>
            </a:r>
          </a:p>
          <a:p>
            <a:r>
              <a:rPr lang="es-ES" dirty="0"/>
              <a:t>Son útiles para agrupar opciones.</a:t>
            </a:r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E17C9B-964F-BC52-C88D-337AD28F9F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5716" y="1681039"/>
            <a:ext cx="3603280" cy="4964605"/>
          </a:xfrm>
          <a:prstGeom prst="roundRect">
            <a:avLst>
              <a:gd name="adj" fmla="val 3624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"Detractor"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"Promotor"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F416825-B2AB-B180-2E4E-A6B41111F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2162" y="4035948"/>
            <a:ext cx="2438399" cy="27241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Pasivo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8B77F3-1194-33F5-2373-6C8599E946F0}"/>
              </a:ext>
            </a:extLst>
          </p:cNvPr>
          <p:cNvSpPr txBox="1"/>
          <p:nvPr/>
        </p:nvSpPr>
        <p:spPr>
          <a:xfrm>
            <a:off x="8532162" y="3630182"/>
            <a:ext cx="24465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scoreNPS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es 7 u 8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9D7F2848-3B98-4FA4-94C1-36A5B53EEC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2162" y="2630114"/>
            <a:ext cx="2438399" cy="27241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Detractor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D82894-8EF4-8233-551C-75DDBD27EB65}"/>
              </a:ext>
            </a:extLst>
          </p:cNvPr>
          <p:cNvSpPr txBox="1"/>
          <p:nvPr/>
        </p:nvSpPr>
        <p:spPr>
          <a:xfrm>
            <a:off x="8532162" y="2017870"/>
            <a:ext cx="2513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scoreNPS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es cualquier valor entre 0 y 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010CB4F5-2D14-82BA-E148-99CB19D76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2162" y="5369740"/>
            <a:ext cx="2438399" cy="27241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Promotor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0E3B56-3B29-2ED4-A23C-ADEFB84FD8D8}"/>
              </a:ext>
            </a:extLst>
          </p:cNvPr>
          <p:cNvSpPr txBox="1"/>
          <p:nvPr/>
        </p:nvSpPr>
        <p:spPr>
          <a:xfrm>
            <a:off x="8532162" y="4963974"/>
            <a:ext cx="25458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Salida si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scoreNPS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es 9 o 10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70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F08171-9D61-5C25-15A2-05DA7EE86D0C}"/>
              </a:ext>
            </a:extLst>
          </p:cNvPr>
          <p:cNvGrpSpPr/>
          <p:nvPr/>
        </p:nvGrpSpPr>
        <p:grpSpPr>
          <a:xfrm>
            <a:off x="838200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EC198F-A21C-5474-E1DD-540CC823A933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E16A1-868E-045E-6549-DF494720ACF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2AFCC5-9F71-7669-86E6-4561028E674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BA63230-4122-93E6-AAE9-C323BFC03F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Optimizando el agrupamiento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23</a:t>
            </a:fld>
            <a:endParaRPr lang="es-PE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E17C9B-964F-BC52-C88D-337AD28F9F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4672" y="1635273"/>
            <a:ext cx="3603280" cy="4964605"/>
          </a:xfrm>
          <a:prstGeom prst="roundRect">
            <a:avLst>
              <a:gd name="adj" fmla="val 3624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"Detractor"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"Promotor"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6D06A74D-346A-1C7F-0FA3-527E57D7B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329" y="2430920"/>
            <a:ext cx="3603280" cy="3129781"/>
          </a:xfrm>
          <a:prstGeom prst="roundRect">
            <a:avLst>
              <a:gd name="adj" fmla="val 3608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"Detractor"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"Promotor"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B2E764-4E18-91D5-27A8-5006137D0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379" y="1944759"/>
            <a:ext cx="700088" cy="7000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2D8DDA2-1508-1C28-ED0B-E2624738B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24" y="2080876"/>
            <a:ext cx="700088" cy="7000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809AF2-9266-60D4-18CB-18228F415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3552" y="2080876"/>
            <a:ext cx="700088" cy="70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5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24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Múltiple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switch-case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9F30319-171D-2E62-3C64-EB4B3AB6689E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6A98D-EC89-8C32-79DF-2172F1BBE23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C8BE8E-AFD4-4547-D81B-F71C18545E2C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CDE804-39E8-9CCD-5E6C-0757EBB741EA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3196B-0767-FCA2-82DF-9C9F7DC2A12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D240D0-6E76-3103-37D6-C5ED056B5BE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56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25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1. ¿Qué se mostrará en pantalla si ejecutamos este código?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">
            <a:extLst>
              <a:ext uri="{FF2B5EF4-FFF2-40B4-BE49-F238E27FC236}">
                <a16:creationId xmlns:a16="http://schemas.microsoft.com/office/drawing/2014/main" id="{22090ADE-C55E-8A89-920F-45E6C3A22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716" y="2832124"/>
            <a:ext cx="4348424" cy="3387701"/>
          </a:xfrm>
          <a:prstGeom prst="roundRect">
            <a:avLst>
              <a:gd name="adj" fmla="val 5311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(i){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"Default"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"1"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"0"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232B95-8A8D-3E4D-EA42-6CF51CF7DD94}"/>
              </a:ext>
            </a:extLst>
          </p:cNvPr>
          <p:cNvSpPr txBox="1"/>
          <p:nvPr/>
        </p:nvSpPr>
        <p:spPr>
          <a:xfrm>
            <a:off x="7010971" y="3127668"/>
            <a:ext cx="4030270" cy="259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Error de compilación.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1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Default 1 0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Default 1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50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2. ¿Qué se mostrará en pantalla si ejecutamos este código?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8232B95-8A8D-3E4D-EA42-6CF51CF7DD94}"/>
              </a:ext>
            </a:extLst>
          </p:cNvPr>
          <p:cNvSpPr txBox="1"/>
          <p:nvPr/>
        </p:nvSpPr>
        <p:spPr>
          <a:xfrm>
            <a:off x="7060667" y="3147546"/>
            <a:ext cx="3943708" cy="259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Desconocido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Apagado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Encendido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Error de compilación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BE45463-8973-5649-7203-BC17C0815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716" y="2612965"/>
            <a:ext cx="4786339" cy="4014694"/>
          </a:xfrm>
          <a:prstGeom prst="roundRect">
            <a:avLst>
              <a:gd name="adj" fmla="val 4170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final int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ENCENDIDO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final int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APAGADO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ENCENDIDO: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Encendido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Desconocido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APAGADO: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Apagado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94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27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3. ¿Qué se mostrará en pantalla si ejecutamos este código?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8232B95-8A8D-3E4D-EA42-6CF51CF7DD94}"/>
              </a:ext>
            </a:extLst>
          </p:cNvPr>
          <p:cNvSpPr txBox="1"/>
          <p:nvPr/>
        </p:nvSpPr>
        <p:spPr>
          <a:xfrm>
            <a:off x="6433267" y="3245678"/>
            <a:ext cx="4745210" cy="259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Error de compilación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No imprimirá nada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9596abc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Ninguna de las anteriores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2A4049F-F5A4-A982-4FC5-1FA320C3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716" y="3080929"/>
            <a:ext cx="4440035" cy="2927326"/>
          </a:xfrm>
          <a:prstGeom prst="roundRect">
            <a:avLst>
              <a:gd name="adj" fmla="val 4444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97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(i)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95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"95"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96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"96"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"a"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'b'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"b"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'c'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System.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"c"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18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28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4. ¿Qué se mostrará en pantalla si ejecutamos este código?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8232B95-8A8D-3E4D-EA42-6CF51CF7DD94}"/>
              </a:ext>
            </a:extLst>
          </p:cNvPr>
          <p:cNvSpPr txBox="1"/>
          <p:nvPr/>
        </p:nvSpPr>
        <p:spPr>
          <a:xfrm>
            <a:off x="6433267" y="3245678"/>
            <a:ext cx="4745210" cy="259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Error de compilación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No imprimirá nada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Ir al colegio</a:t>
            </a:r>
          </a:p>
          <a:p>
            <a:pPr marL="342900" indent="-342900">
              <a:lnSpc>
                <a:spcPct val="150000"/>
              </a:lnSpc>
              <a:buAutoNum type="alphaUcPeriod"/>
            </a:pP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 Ninguna de las anteriores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D9246F8-FA39-48CD-4786-5CC7745B1B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716" y="2893077"/>
            <a:ext cx="4745211" cy="3355862"/>
          </a:xfrm>
          <a:prstGeom prst="roundRect">
            <a:avLst>
              <a:gd name="adj" fmla="val 4122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String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grupo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nido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String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grupo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al colegio"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grupo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14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01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29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6649016" cy="4875212"/>
          </a:xfrm>
        </p:spPr>
        <p:txBody>
          <a:bodyPr>
            <a:normAutofit fontScale="775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La evaluación de un candidato para un puesto de trabajo resulta en una puntuación entre 0 y 10. Se desea mostrar una descripción de la evaluación alcanzada de acuerdo con los siguientes criterios:</a:t>
            </a:r>
          </a:p>
          <a:p>
            <a:pPr lvl="1"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0-4 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descartado</a:t>
            </a:r>
          </a:p>
          <a:p>
            <a:pPr lvl="1"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5 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en suspenso</a:t>
            </a:r>
          </a:p>
          <a:p>
            <a:pPr lvl="1"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6 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aceptable</a:t>
            </a:r>
          </a:p>
          <a:p>
            <a:pPr lvl="1"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7,8 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notable</a:t>
            </a:r>
          </a:p>
          <a:p>
            <a:pPr lvl="1"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9, 10 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sobresaliente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Escriba un programa que solicite la puntuación de un candidato y muestre la descripción que le corresponda.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A6C052C-481A-D209-DEDC-4147F79CE3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65" r="31023"/>
          <a:stretch/>
        </p:blipFill>
        <p:spPr>
          <a:xfrm>
            <a:off x="7750520" y="-7588"/>
            <a:ext cx="4463360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A29AE8-BCB9-C27A-207D-E4BF0B3A7023}"/>
              </a:ext>
            </a:extLst>
          </p:cNvPr>
          <p:cNvSpPr txBox="1"/>
          <p:nvPr/>
        </p:nvSpPr>
        <p:spPr>
          <a:xfrm>
            <a:off x="84535" y="6392106"/>
            <a:ext cx="10766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https://www.workitdaily.com/media-library/hiring-managers-looks-to-shake-the-hand-of-a-job-candidate.jpg?id=23564520&amp;width=2000&amp;height=1500&amp;quality=85&amp;coordinates=50%2C0%2C50%2C0</a:t>
            </a:r>
          </a:p>
        </p:txBody>
      </p:sp>
    </p:spTree>
    <p:extLst>
      <p:ext uri="{BB962C8B-B14F-4D97-AF65-F5344CB8AC3E}">
        <p14:creationId xmlns:p14="http://schemas.microsoft.com/office/powerpoint/2010/main" val="322796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A48DF20-2830-38CD-A9C1-EBDAB4DA4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44853" y="-106417"/>
            <a:ext cx="11927184" cy="6960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</a:t>
            </a:fld>
            <a:endParaRPr lang="es-P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1C5DB-1A0A-CA22-2E4F-C2CF7EEDB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398" y="3844657"/>
            <a:ext cx="5163203" cy="3013343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E22663E-06A9-7729-2FC5-6FBF14789DDE}"/>
              </a:ext>
            </a:extLst>
          </p:cNvPr>
          <p:cNvSpPr/>
          <p:nvPr/>
        </p:nvSpPr>
        <p:spPr>
          <a:xfrm>
            <a:off x="838199" y="2869948"/>
            <a:ext cx="2752253" cy="1662592"/>
          </a:xfrm>
          <a:prstGeom prst="wedgeEllipseCallout">
            <a:avLst>
              <a:gd name="adj1" fmla="val 43641"/>
              <a:gd name="adj2" fmla="val 4561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estructuras</a:t>
            </a:r>
            <a:endParaRPr lang="en-US" sz="2000" dirty="0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766F4CE4-7F45-EC38-6A37-CC86EE96B29D}"/>
              </a:ext>
            </a:extLst>
          </p:cNvPr>
          <p:cNvSpPr/>
          <p:nvPr/>
        </p:nvSpPr>
        <p:spPr>
          <a:xfrm>
            <a:off x="3847723" y="1766408"/>
            <a:ext cx="2752253" cy="1662592"/>
          </a:xfrm>
          <a:prstGeom prst="wedgeEllipseCallout">
            <a:avLst>
              <a:gd name="adj1" fmla="val -2741"/>
              <a:gd name="adj2" fmla="val 65767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simple</a:t>
            </a:r>
            <a:endParaRPr lang="en-US" sz="20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63BC0249-3A19-251C-5AB2-BC8458AB537E}"/>
              </a:ext>
            </a:extLst>
          </p:cNvPr>
          <p:cNvSpPr/>
          <p:nvPr/>
        </p:nvSpPr>
        <p:spPr>
          <a:xfrm>
            <a:off x="8787896" y="3951869"/>
            <a:ext cx="2752253" cy="1662592"/>
          </a:xfrm>
          <a:prstGeom prst="wedgeEllipseCallout">
            <a:avLst>
              <a:gd name="adj1" fmla="val -49122"/>
              <a:gd name="adj2" fmla="val 4616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doble</a:t>
            </a:r>
            <a:endParaRPr lang="en-US" sz="2000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5CC71C3D-9D5C-65AF-E149-4478E23E3409}"/>
              </a:ext>
            </a:extLst>
          </p:cNvPr>
          <p:cNvSpPr/>
          <p:nvPr/>
        </p:nvSpPr>
        <p:spPr>
          <a:xfrm>
            <a:off x="6974563" y="1962275"/>
            <a:ext cx="2752253" cy="1662592"/>
          </a:xfrm>
          <a:prstGeom prst="wedgeEllipseCallout">
            <a:avLst>
              <a:gd name="adj1" fmla="val -26754"/>
              <a:gd name="adj2" fmla="val 6304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Ventajas del anidamiento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251D0-FB08-590F-0DD8-6767127C64F6}"/>
              </a:ext>
            </a:extLst>
          </p:cNvPr>
          <p:cNvSpPr txBox="1"/>
          <p:nvPr/>
        </p:nvSpPr>
        <p:spPr>
          <a:xfrm>
            <a:off x="192387" y="6130282"/>
            <a:ext cx="23606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https://www.ddday.org/wp-content/uploads/2021/05/Raised-Hands-and-Questions-01.png</a:t>
            </a:r>
          </a:p>
        </p:txBody>
      </p:sp>
    </p:spTree>
    <p:extLst>
      <p:ext uri="{BB962C8B-B14F-4D97-AF65-F5344CB8AC3E}">
        <p14:creationId xmlns:p14="http://schemas.microsoft.com/office/powerpoint/2010/main" val="131141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DE4A-13F7-24E1-A685-4EA4CB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02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2C85CB-9357-64C1-B840-A341D3061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30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2399-4A29-1E18-3398-E4A3F6BA75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6649016" cy="4226250"/>
          </a:xfrm>
        </p:spPr>
        <p:txBody>
          <a:bodyPr>
            <a:normAutofit fontScale="925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Hoy en día la cotización del dólar y del euro son la siguientes:</a:t>
            </a:r>
          </a:p>
          <a:p>
            <a:pPr marL="508000" lvl="1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1 dólar = 3.82 soles</a:t>
            </a:r>
          </a:p>
          <a:p>
            <a:pPr marL="508000" lvl="1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1 euro = 4.17 soles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Escriba un programa que permita la conversión entre dólares, euros y soles. El usuario elegirá las monedas de origen y destino e ingresará el monto a convertir.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2789AFE-5C3B-B370-5BE5-68C63072150F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D7669B-1DA3-EB34-7DE1-394F27A5176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FE420C-5FB5-FF9D-4AEE-3DE0FA7ED128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EB58B-FA2A-21E5-CBA4-BBEB971DF435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0498A3-C7CE-FD99-9808-2E79DDFD22F9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Forex Currency Exchange Deals Store, Save 51% | jlcatj.gob.mx">
            <a:extLst>
              <a:ext uri="{FF2B5EF4-FFF2-40B4-BE49-F238E27FC236}">
                <a16:creationId xmlns:a16="http://schemas.microsoft.com/office/drawing/2014/main" id="{94B715A8-265B-EEB5-F970-E732A8D25E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88" r="25555"/>
          <a:stretch/>
        </p:blipFill>
        <p:spPr bwMode="auto">
          <a:xfrm>
            <a:off x="7767873" y="0"/>
            <a:ext cx="4439494" cy="6858000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A29AE8-BCB9-C27A-207D-E4BF0B3A7023}"/>
              </a:ext>
            </a:extLst>
          </p:cNvPr>
          <p:cNvSpPr txBox="1"/>
          <p:nvPr/>
        </p:nvSpPr>
        <p:spPr>
          <a:xfrm>
            <a:off x="84535" y="6392106"/>
            <a:ext cx="10766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https://www.investopedia.com/thmb/knHvOGMNobhSMkYTlWC3WcupO8s=/1500x1000/filters:fill(auto,1)/GettyImages-1031084282-0a12713ac4234067baa62f6f34a48494.jpg</a:t>
            </a:r>
          </a:p>
        </p:txBody>
      </p:sp>
    </p:spTree>
    <p:extLst>
      <p:ext uri="{BB962C8B-B14F-4D97-AF65-F5344CB8AC3E}">
        <p14:creationId xmlns:p14="http://schemas.microsoft.com/office/powerpoint/2010/main" val="161308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6BB5845-9A47-FEDC-A85E-2D014CA2F3DA}"/>
              </a:ext>
            </a:extLst>
          </p:cNvPr>
          <p:cNvSpPr/>
          <p:nvPr/>
        </p:nvSpPr>
        <p:spPr>
          <a:xfrm>
            <a:off x="0" y="6356350"/>
            <a:ext cx="7320380" cy="501650"/>
          </a:xfrm>
          <a:prstGeom prst="rect">
            <a:avLst/>
          </a:prstGeom>
          <a:solidFill>
            <a:srgbClr val="E5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03D496-97CF-4B26-B9D0-D3967604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Resumen de la sesión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7D7EB-E94C-4379-ADE6-A12EB7C4CB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6658068" cy="4373562"/>
          </a:xfrm>
        </p:spPr>
        <p:txBody>
          <a:bodyPr>
            <a:normAutofit/>
          </a:bodyPr>
          <a:lstStyle/>
          <a:p>
            <a:r>
              <a:rPr lang="es-ES" dirty="0"/>
              <a:t>¿Qué es una condicional múltiple?</a:t>
            </a:r>
          </a:p>
          <a:p>
            <a:r>
              <a:rPr lang="es-ES" dirty="0"/>
              <a:t>¿En qué casos se utiliza?</a:t>
            </a:r>
          </a:p>
          <a:p>
            <a:r>
              <a:rPr lang="es-ES" dirty="0"/>
              <a:t>¿Cómo trabaja una estructura </a:t>
            </a:r>
            <a:r>
              <a:rPr lang="es-ES" b="1" dirty="0"/>
              <a:t>switch-case</a:t>
            </a:r>
            <a:r>
              <a:rPr lang="es-ES" dirty="0"/>
              <a:t>?</a:t>
            </a:r>
          </a:p>
          <a:p>
            <a:r>
              <a:rPr lang="es-ES" dirty="0"/>
              <a:t>¿Para qué sirven </a:t>
            </a:r>
            <a:r>
              <a:rPr lang="es-ES" b="1" dirty="0"/>
              <a:t>break</a:t>
            </a:r>
            <a:r>
              <a:rPr lang="es-ES" dirty="0"/>
              <a:t> y </a:t>
            </a:r>
            <a:r>
              <a:rPr lang="es-ES" b="1" dirty="0"/>
              <a:t>default</a:t>
            </a:r>
            <a:r>
              <a:rPr lang="es-ES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14D7F-9F45-47C5-88DE-53E493F191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06163" y="6356350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31</a:t>
            </a:fld>
            <a:endParaRPr lang="es-P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C220F-3C2B-B243-4B55-66FDD2674876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https://dpemfoco.com.br/wp-content/uploads/2019/08/Departamento-de-Pessoal-em-Foco-Checklist-Check-list-Checklists.png</a:t>
            </a:r>
          </a:p>
        </p:txBody>
      </p:sp>
      <p:pic>
        <p:nvPicPr>
          <p:cNvPr id="4098" name="Picture 2" descr="Departamento de Pessoal em Foco - Checklist, Check list, Checklists |  Departamento de Pessoal em Foco">
            <a:extLst>
              <a:ext uri="{FF2B5EF4-FFF2-40B4-BE49-F238E27FC236}">
                <a16:creationId xmlns:a16="http://schemas.microsoft.com/office/drawing/2014/main" id="{F8CB8AA5-99DD-1396-1A63-375719030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380" y="2484438"/>
            <a:ext cx="4871619" cy="437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70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AAE1-A89A-796E-F861-8B102D4B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7596FB-30E1-8EAC-F179-F56EE7A8D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32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BD92-8F52-2949-7992-63F50DB2A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8370455" cy="437356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Tanenbaum &amp; Van </a:t>
            </a:r>
            <a:r>
              <a:rPr lang="es-ES" dirty="0" err="1"/>
              <a:t>Steen</a:t>
            </a:r>
            <a:r>
              <a:rPr lang="es-ES" dirty="0"/>
              <a:t>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Algoritmos y Estructuras de Datos - Principios y Paradigmas, 2da Edición</a:t>
            </a:r>
            <a:r>
              <a:rPr lang="es-ES" dirty="0"/>
              <a:t>. Pearson </a:t>
            </a:r>
            <a:r>
              <a:rPr lang="es-ES" dirty="0" err="1"/>
              <a:t>Education</a:t>
            </a:r>
            <a:r>
              <a:rPr lang="es-ES" dirty="0"/>
              <a:t>​.</a:t>
            </a:r>
          </a:p>
          <a:p>
            <a:pPr>
              <a:lnSpc>
                <a:spcPct val="120000"/>
              </a:lnSpc>
            </a:pPr>
            <a:r>
              <a:rPr lang="en-US" dirty="0"/>
              <a:t>Khalid A. Mughal &amp; Rolf W. Rasmussen (2017). A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Programmer’s guide to Java SE 8 Oracle Certified Associate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 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Beginner’s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Guide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Eighth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The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Complete Reference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Eleventh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021AEC-CD51-7E5F-26CB-5CDC143BC8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18"/>
          <a:stretch/>
        </p:blipFill>
        <p:spPr>
          <a:xfrm>
            <a:off x="9208655" y="1057997"/>
            <a:ext cx="2983345" cy="5168601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B7CE11-3AE4-2A5E-0825-C0E9DFAB006E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https://pngimg.com/d/book_PNG51088.png</a:t>
            </a:r>
          </a:p>
        </p:txBody>
      </p:sp>
    </p:spTree>
    <p:extLst>
      <p:ext uri="{BB962C8B-B14F-4D97-AF65-F5344CB8AC3E}">
        <p14:creationId xmlns:p14="http://schemas.microsoft.com/office/powerpoint/2010/main" val="3598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A48DF20-2830-38CD-A9C1-EBDAB4DA4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44853" y="-106417"/>
            <a:ext cx="11927184" cy="6960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4</a:t>
            </a:fld>
            <a:endParaRPr lang="es-P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1C5DB-1A0A-CA22-2E4F-C2CF7EEDB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398" y="3844657"/>
            <a:ext cx="5163203" cy="3013343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E22663E-06A9-7729-2FC5-6FBF14789DDE}"/>
              </a:ext>
            </a:extLst>
          </p:cNvPr>
          <p:cNvSpPr/>
          <p:nvPr/>
        </p:nvSpPr>
        <p:spPr>
          <a:xfrm>
            <a:off x="838199" y="2869948"/>
            <a:ext cx="2752253" cy="1662592"/>
          </a:xfrm>
          <a:prstGeom prst="wedgeEllipseCallout">
            <a:avLst>
              <a:gd name="adj1" fmla="val 43641"/>
              <a:gd name="adj2" fmla="val 4561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estructuras</a:t>
            </a:r>
            <a:endParaRPr lang="en-US" sz="2000" dirty="0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766F4CE4-7F45-EC38-6A37-CC86EE96B29D}"/>
              </a:ext>
            </a:extLst>
          </p:cNvPr>
          <p:cNvSpPr/>
          <p:nvPr/>
        </p:nvSpPr>
        <p:spPr>
          <a:xfrm>
            <a:off x="3847723" y="1766408"/>
            <a:ext cx="2752253" cy="1662592"/>
          </a:xfrm>
          <a:prstGeom prst="wedgeEllipseCallout">
            <a:avLst>
              <a:gd name="adj1" fmla="val -2741"/>
              <a:gd name="adj2" fmla="val 657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simple</a:t>
            </a:r>
            <a:endParaRPr lang="en-US" sz="20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63BC0249-3A19-251C-5AB2-BC8458AB537E}"/>
              </a:ext>
            </a:extLst>
          </p:cNvPr>
          <p:cNvSpPr/>
          <p:nvPr/>
        </p:nvSpPr>
        <p:spPr>
          <a:xfrm>
            <a:off x="8787896" y="3951869"/>
            <a:ext cx="2752253" cy="1662592"/>
          </a:xfrm>
          <a:prstGeom prst="wedgeEllipseCallout">
            <a:avLst>
              <a:gd name="adj1" fmla="val -49122"/>
              <a:gd name="adj2" fmla="val 4616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doble</a:t>
            </a:r>
            <a:endParaRPr lang="en-US" sz="2000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5CC71C3D-9D5C-65AF-E149-4478E23E3409}"/>
              </a:ext>
            </a:extLst>
          </p:cNvPr>
          <p:cNvSpPr/>
          <p:nvPr/>
        </p:nvSpPr>
        <p:spPr>
          <a:xfrm>
            <a:off x="6974563" y="1962275"/>
            <a:ext cx="2752253" cy="1662592"/>
          </a:xfrm>
          <a:prstGeom prst="wedgeEllipseCallout">
            <a:avLst>
              <a:gd name="adj1" fmla="val -26754"/>
              <a:gd name="adj2" fmla="val 63045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Ventajas del anidamiento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251D0-FB08-590F-0DD8-6767127C64F6}"/>
              </a:ext>
            </a:extLst>
          </p:cNvPr>
          <p:cNvSpPr txBox="1"/>
          <p:nvPr/>
        </p:nvSpPr>
        <p:spPr>
          <a:xfrm>
            <a:off x="192387" y="6130282"/>
            <a:ext cx="23606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https://www.ddday.org/wp-content/uploads/2021/05/Raised-Hands-and-Questions-01.png</a:t>
            </a:r>
          </a:p>
        </p:txBody>
      </p:sp>
    </p:spTree>
    <p:extLst>
      <p:ext uri="{BB962C8B-B14F-4D97-AF65-F5344CB8AC3E}">
        <p14:creationId xmlns:p14="http://schemas.microsoft.com/office/powerpoint/2010/main" val="276801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A48DF20-2830-38CD-A9C1-EBDAB4DA4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44853" y="-106417"/>
            <a:ext cx="11927184" cy="6960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5</a:t>
            </a:fld>
            <a:endParaRPr lang="es-P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1C5DB-1A0A-CA22-2E4F-C2CF7EEDB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398" y="3844657"/>
            <a:ext cx="5163203" cy="3013343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E22663E-06A9-7729-2FC5-6FBF14789DDE}"/>
              </a:ext>
            </a:extLst>
          </p:cNvPr>
          <p:cNvSpPr/>
          <p:nvPr/>
        </p:nvSpPr>
        <p:spPr>
          <a:xfrm>
            <a:off x="838199" y="2869948"/>
            <a:ext cx="2752253" cy="1662592"/>
          </a:xfrm>
          <a:prstGeom prst="wedgeEllipseCallout">
            <a:avLst>
              <a:gd name="adj1" fmla="val 43641"/>
              <a:gd name="adj2" fmla="val 4561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estructuras</a:t>
            </a:r>
            <a:endParaRPr lang="en-US" sz="2000" dirty="0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766F4CE4-7F45-EC38-6A37-CC86EE96B29D}"/>
              </a:ext>
            </a:extLst>
          </p:cNvPr>
          <p:cNvSpPr/>
          <p:nvPr/>
        </p:nvSpPr>
        <p:spPr>
          <a:xfrm>
            <a:off x="3847723" y="1766408"/>
            <a:ext cx="2752253" cy="1662592"/>
          </a:xfrm>
          <a:prstGeom prst="wedgeEllipseCallout">
            <a:avLst>
              <a:gd name="adj1" fmla="val -2741"/>
              <a:gd name="adj2" fmla="val 657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simple</a:t>
            </a:r>
            <a:endParaRPr lang="en-US" sz="20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63BC0249-3A19-251C-5AB2-BC8458AB537E}"/>
              </a:ext>
            </a:extLst>
          </p:cNvPr>
          <p:cNvSpPr/>
          <p:nvPr/>
        </p:nvSpPr>
        <p:spPr>
          <a:xfrm>
            <a:off x="8787896" y="3951869"/>
            <a:ext cx="2752253" cy="1662592"/>
          </a:xfrm>
          <a:prstGeom prst="wedgeEllipseCallout">
            <a:avLst>
              <a:gd name="adj1" fmla="val -49122"/>
              <a:gd name="adj2" fmla="val 46164"/>
            </a:avLst>
          </a:prstGeom>
          <a:solidFill>
            <a:srgbClr val="7030A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Anidamiento de condicional doble</a:t>
            </a:r>
            <a:endParaRPr lang="en-US" sz="2000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5CC71C3D-9D5C-65AF-E149-4478E23E3409}"/>
              </a:ext>
            </a:extLst>
          </p:cNvPr>
          <p:cNvSpPr/>
          <p:nvPr/>
        </p:nvSpPr>
        <p:spPr>
          <a:xfrm>
            <a:off x="6974563" y="1962275"/>
            <a:ext cx="2752253" cy="1662592"/>
          </a:xfrm>
          <a:prstGeom prst="wedgeEllipseCallout">
            <a:avLst>
              <a:gd name="adj1" fmla="val -26754"/>
              <a:gd name="adj2" fmla="val 6304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Ventajas del anidamiento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251D0-FB08-590F-0DD8-6767127C64F6}"/>
              </a:ext>
            </a:extLst>
          </p:cNvPr>
          <p:cNvSpPr txBox="1"/>
          <p:nvPr/>
        </p:nvSpPr>
        <p:spPr>
          <a:xfrm>
            <a:off x="192387" y="6130282"/>
            <a:ext cx="23606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https://www.ddday.org/wp-content/uploads/2021/05/Raised-Hands-and-Questions-01.png</a:t>
            </a:r>
          </a:p>
        </p:txBody>
      </p:sp>
    </p:spTree>
    <p:extLst>
      <p:ext uri="{BB962C8B-B14F-4D97-AF65-F5344CB8AC3E}">
        <p14:creationId xmlns:p14="http://schemas.microsoft.com/office/powerpoint/2010/main" val="56080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B54F9E4-73EC-5803-C251-20C8EB58177E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 dpi="0" rotWithShape="1">
            <a:blip r:embed="rId3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600F7-1DA8-4B6F-94D5-F0D0A43E9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7398"/>
            <a:ext cx="9144000" cy="2858703"/>
          </a:xfrm>
        </p:spPr>
        <p:txBody>
          <a:bodyPr>
            <a:normAutofit/>
          </a:bodyPr>
          <a:lstStyle/>
          <a:p>
            <a:r>
              <a:rPr lang="es-ES" dirty="0"/>
              <a:t>Estructura Condicional </a:t>
            </a:r>
            <a:r>
              <a:rPr lang="es-ES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switch-case </a:t>
            </a:r>
            <a:r>
              <a:rPr lang="es-ES" dirty="0"/>
              <a:t>(I)</a:t>
            </a:r>
            <a:endParaRPr lang="en-US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F98275-87D9-43C9-83FC-5A90372C4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4109"/>
            <a:ext cx="9144000" cy="856649"/>
          </a:xfrm>
        </p:spPr>
        <p:txBody>
          <a:bodyPr>
            <a:normAutofit/>
          </a:bodyPr>
          <a:lstStyle/>
          <a:p>
            <a:r>
              <a:rPr lang="es-ES" sz="4400" b="1" dirty="0">
                <a:solidFill>
                  <a:schemeClr val="bg1">
                    <a:lumMod val="65000"/>
                  </a:schemeClr>
                </a:solidFill>
              </a:rPr>
              <a:t>Semana 04 – Sesión 07</a:t>
            </a:r>
            <a:endParaRPr lang="en-US" sz="44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77C684-06B1-44CA-9235-D863CE03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Conocimientos previos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E97547-6358-4D01-A970-DA2F4BB5922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5381531" cy="4373562"/>
          </a:xfrm>
        </p:spPr>
        <p:txBody>
          <a:bodyPr>
            <a:noAutofit/>
          </a:bodyPr>
          <a:lstStyle/>
          <a:p>
            <a:pPr marL="50800" indent="0">
              <a:buNone/>
            </a:pPr>
            <a:r>
              <a:rPr lang="es-ES" dirty="0"/>
              <a:t>Observa y responde:</a:t>
            </a:r>
          </a:p>
          <a:p>
            <a:r>
              <a:rPr lang="es-ES" dirty="0"/>
              <a:t>¿Qué muestran las imágenes?</a:t>
            </a:r>
          </a:p>
          <a:p>
            <a:r>
              <a:rPr lang="es-ES" dirty="0"/>
              <a:t>¿Entre cuántas opciones se puede elegir?</a:t>
            </a:r>
          </a:p>
          <a:p>
            <a:r>
              <a:rPr lang="es-ES" dirty="0"/>
              <a:t>¿Qué estructura condicional puede representar estos casos?</a:t>
            </a:r>
          </a:p>
          <a:p>
            <a:endParaRPr lang="es-E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4DF39-413F-41FB-80F6-1CF57DEA7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7</a:t>
            </a:fld>
            <a:endParaRPr lang="es-P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C828E4-C870-7AD2-3392-BE498C0B80B5}"/>
              </a:ext>
            </a:extLst>
          </p:cNvPr>
          <p:cNvSpPr txBox="1"/>
          <p:nvPr/>
        </p:nvSpPr>
        <p:spPr>
          <a:xfrm>
            <a:off x="137447" y="6118581"/>
            <a:ext cx="10603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https://www.pngitem.com/pimgs/m/384-3840589_stylish-restaurant-menu-template-preview-flyer-hd-png.png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https://as2.ftcdn.net/v2/jpg/01/30/82/11/1000_F_130821110_HPwqH7fIMI4nWaloiFFtTgUY5md2s9X0.jpg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https://static.wixstatic.com/media/cfc402_7114146ff4614b8ebda16e433d4b94f6~mv2.jpg/v1/fit/w_660%2Ch_440%2Cal_c%2Cq_80/file.jpg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26D5BF-6A7C-E49E-FF90-0287FDCC8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115" y="862941"/>
            <a:ext cx="3320170" cy="22662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4C5587-F609-8CFE-E8C8-61866A3BD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837" y="2334158"/>
            <a:ext cx="3320171" cy="22134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18BEBD-3E3C-AC0E-004B-28C4B784B3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837" r="21422"/>
          <a:stretch/>
        </p:blipFill>
        <p:spPr>
          <a:xfrm>
            <a:off x="8906706" y="3670693"/>
            <a:ext cx="2329101" cy="26446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7B0424-13E9-17D5-303C-3898AE35A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38644" y="1045027"/>
            <a:ext cx="5253356" cy="5253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61FBA0-0CED-4DB2-9F90-291CADA87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Logro de aprendizaje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7DCA-ED6E-428D-A48F-1565A2EA97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6105808" cy="4373562"/>
          </a:xfrm>
        </p:spPr>
        <p:txBody>
          <a:bodyPr>
            <a:normAutofit/>
          </a:bodyPr>
          <a:lstStyle/>
          <a:p>
            <a:pPr marL="50800" indent="0">
              <a:lnSpc>
                <a:spcPct val="100000"/>
              </a:lnSpc>
              <a:buNone/>
            </a:pPr>
            <a:r>
              <a:rPr lang="es-ES" dirty="0">
                <a:solidFill>
                  <a:srgbClr val="00B050"/>
                </a:solidFill>
              </a:rPr>
              <a:t>Al finalizar la sesión, </a:t>
            </a:r>
            <a:r>
              <a:rPr lang="es-ES" dirty="0">
                <a:solidFill>
                  <a:schemeClr val="accent2"/>
                </a:solidFill>
              </a:rPr>
              <a:t>el estudiante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1"/>
                </a:solidFill>
              </a:rPr>
              <a:t>desarrolla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4"/>
                </a:solidFill>
              </a:rPr>
              <a:t>programas utilizando estructuras switch-case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rgbClr val="C00000"/>
                </a:solidFill>
              </a:rPr>
              <a:t>utilizando un IDE Java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rgbClr val="7030A0"/>
                </a:solidFill>
              </a:rPr>
              <a:t>para resolver problemas condicionales o de decisión múltiple.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AA4A-C973-4872-991F-677E20FF8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8</a:t>
            </a:fld>
            <a:endParaRPr lang="es-P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DFA50-2D5F-464F-91EF-0F1911F9CA8D}"/>
              </a:ext>
            </a:extLst>
          </p:cNvPr>
          <p:cNvSpPr txBox="1"/>
          <p:nvPr/>
        </p:nvSpPr>
        <p:spPr>
          <a:xfrm>
            <a:off x="126748" y="6376940"/>
            <a:ext cx="1058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3"/>
                </a:solidFill>
              </a:rPr>
              <a:t>Imagen </a:t>
            </a:r>
            <a:r>
              <a:rPr lang="en-US" sz="900" dirty="0" err="1">
                <a:solidFill>
                  <a:schemeClr val="accent3"/>
                </a:solidFill>
              </a:rPr>
              <a:t>obtenida</a:t>
            </a:r>
            <a:r>
              <a:rPr lang="en-US" sz="900" dirty="0">
                <a:solidFill>
                  <a:schemeClr val="accent3"/>
                </a:solidFill>
              </a:rPr>
              <a:t> de:</a:t>
            </a:r>
            <a:br>
              <a:rPr lang="en-US" sz="900" dirty="0">
                <a:solidFill>
                  <a:schemeClr val="accent3"/>
                </a:solidFill>
              </a:rPr>
            </a:br>
            <a:r>
              <a:rPr lang="en-US" sz="900" dirty="0">
                <a:solidFill>
                  <a:schemeClr val="accent3"/>
                </a:solidFill>
              </a:rPr>
              <a:t>https://img.freepik.com/free-vector/clever-man-student-standing-books-stack-with-flag-self-learning-personal-improvement-knowledge-obtaining-educational-achievement_335657-3461.jpg</a:t>
            </a:r>
          </a:p>
        </p:txBody>
      </p:sp>
    </p:spTree>
    <p:extLst>
      <p:ext uri="{BB962C8B-B14F-4D97-AF65-F5344CB8AC3E}">
        <p14:creationId xmlns:p14="http://schemas.microsoft.com/office/powerpoint/2010/main" val="2948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7613-AEC1-4435-8375-CCB96C0E8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Utilidad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C16D3-358F-4224-9D29-22D3C58B5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9</a:t>
            </a:fld>
            <a:endParaRPr lang="es-P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378254-1DCE-E852-BEB1-333FE86E811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5716508" cy="3377587"/>
          </a:xfrm>
        </p:spPr>
        <p:txBody>
          <a:bodyPr>
            <a:normAutofit/>
          </a:bodyPr>
          <a:lstStyle/>
          <a:p>
            <a:r>
              <a:rPr lang="es-ES" dirty="0"/>
              <a:t>¿Qué expresa la imagen?</a:t>
            </a:r>
          </a:p>
          <a:p>
            <a:r>
              <a:rPr lang="es-ES" dirty="0"/>
              <a:t>La condición de selección ¿es simple, doble o múltiple?</a:t>
            </a:r>
          </a:p>
          <a:p>
            <a:r>
              <a:rPr lang="es-ES" dirty="0"/>
              <a:t>¿Cómo podría servirte utilizar condiciones múltiples en situaciones reales?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5A9BBA-17E0-A72D-51DD-816280634240}"/>
              </a:ext>
            </a:extLst>
          </p:cNvPr>
          <p:cNvSpPr txBox="1"/>
          <p:nvPr/>
        </p:nvSpPr>
        <p:spPr>
          <a:xfrm>
            <a:off x="1255303" y="5131586"/>
            <a:ext cx="51742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 indent="0">
              <a:buNone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Expresar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condiciones</a:t>
            </a:r>
            <a:r>
              <a:rPr lang="en-US" sz="2800" dirty="0">
                <a:solidFill>
                  <a:srgbClr val="00B050"/>
                </a:solidFill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múltiples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en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 Java.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856503-6F6C-FB79-C41E-7CB083AF13E0}"/>
              </a:ext>
            </a:extLst>
          </p:cNvPr>
          <p:cNvSpPr txBox="1"/>
          <p:nvPr/>
        </p:nvSpPr>
        <p:spPr>
          <a:xfrm>
            <a:off x="231034" y="6314029"/>
            <a:ext cx="9336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https://www.a2hosting.com/images/uploads/knowledgebase_images/kb-wordpress-language-plugin.png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B8A5D-C807-1815-BAF9-16CE5EBE5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702" y="1459840"/>
            <a:ext cx="50482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TemaUTP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7527</TotalTime>
  <Words>2528</Words>
  <Application>Microsoft Office PowerPoint</Application>
  <PresentationFormat>Widescreen</PresentationFormat>
  <Paragraphs>293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JetBrains Mono</vt:lpstr>
      <vt:lpstr>Helvetica</vt:lpstr>
      <vt:lpstr>Arial</vt:lpstr>
      <vt:lpstr>TemaUTP</vt:lpstr>
      <vt:lpstr>Taller de Programación</vt:lpstr>
      <vt:lpstr>Dudas de la clase anterior</vt:lpstr>
      <vt:lpstr>Dudas de la clase anterior</vt:lpstr>
      <vt:lpstr>Dudas de la clase anterior</vt:lpstr>
      <vt:lpstr>Dudas de la clase anterior</vt:lpstr>
      <vt:lpstr>Estructura Condicional switch-case (I)</vt:lpstr>
      <vt:lpstr>Conocimientos previos</vt:lpstr>
      <vt:lpstr>Logro de aprendizaje</vt:lpstr>
      <vt:lpstr>Utilidad</vt:lpstr>
      <vt:lpstr>PowerPoint Presentation</vt:lpstr>
      <vt:lpstr>PowerPoint Presentation</vt:lpstr>
      <vt:lpstr>Estructura Condicional Múltiple</vt:lpstr>
      <vt:lpstr>Estructura Condicional Múltiple</vt:lpstr>
      <vt:lpstr>Flujo de una ECM</vt:lpstr>
      <vt:lpstr>Condicional Múltiple en Java</vt:lpstr>
      <vt:lpstr>PowerPoint Presentation</vt:lpstr>
      <vt:lpstr>Sentencia switch-case</vt:lpstr>
      <vt:lpstr>Sentencia switch-case. Ejemplo.</vt:lpstr>
      <vt:lpstr>Instrucciones default y break</vt:lpstr>
      <vt:lpstr>Instrucciones default y break</vt:lpstr>
      <vt:lpstr>default y break. Ejemplo.</vt:lpstr>
      <vt:lpstr>Agrupamiento de casos</vt:lpstr>
      <vt:lpstr>Optimizando el agrupamiento</vt:lpstr>
      <vt:lpstr>PowerPoint Presentation</vt:lpstr>
      <vt:lpstr>Cuestionario</vt:lpstr>
      <vt:lpstr>Cuestionario</vt:lpstr>
      <vt:lpstr>Cuestionario</vt:lpstr>
      <vt:lpstr>Cuestionario</vt:lpstr>
      <vt:lpstr>Ejercicio 01</vt:lpstr>
      <vt:lpstr>Ejercicio 02</vt:lpstr>
      <vt:lpstr>Resumen de la sesión</vt:lpstr>
      <vt:lpstr>Bibliografía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 - Taller Programación - Semana 04 - Sesión 07</dc:title>
  <dc:creator>jorgerodcas@hotmail.com</dc:creator>
  <cp:lastModifiedBy>Jorge Martín Rodríguez Castro</cp:lastModifiedBy>
  <cp:revision>316</cp:revision>
  <dcterms:modified xsi:type="dcterms:W3CDTF">2024-01-30T00:28:50Z</dcterms:modified>
</cp:coreProperties>
</file>